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4.xml" ContentType="application/vnd.openxmlformats-officedocument.drawingml.chartshapes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5.xml" ContentType="application/vnd.openxmlformats-officedocument.drawingml.chartshapes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rawings/drawing6.xml" ContentType="application/vnd.openxmlformats-officedocument.drawingml.chartshapes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rawings/drawing7.xml" ContentType="application/vnd.openxmlformats-officedocument.drawingml.chartshapes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drawings/drawing8.xml" ContentType="application/vnd.openxmlformats-officedocument.drawingml.chartshapes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drawings/drawing9.xml" ContentType="application/vnd.openxmlformats-officedocument.drawingml.chartshapes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drawings/drawing10.xml" ContentType="application/vnd.openxmlformats-officedocument.drawingml.chartshapes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drawings/drawing11.xml" ContentType="application/vnd.openxmlformats-officedocument.drawingml.chartshapes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drawings/drawing12.xml" ContentType="application/vnd.openxmlformats-officedocument.drawingml.chartshapes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drawings/drawing13.xml" ContentType="application/vnd.openxmlformats-officedocument.drawingml.chartshapes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drawings/drawing14.xml" ContentType="application/vnd.openxmlformats-officedocument.drawingml.chartshapes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drawings/drawing15.xml" ContentType="application/vnd.openxmlformats-officedocument.drawingml.chartshapes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drawings/drawing16.xml" ContentType="application/vnd.openxmlformats-officedocument.drawingml.chartshapes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drawings/drawing17.xml" ContentType="application/vnd.openxmlformats-officedocument.drawingml.chartshapes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drawings/drawing18.xml" ContentType="application/vnd.openxmlformats-officedocument.drawingml.chartshapes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drawings/drawing19.xml" ContentType="application/vnd.openxmlformats-officedocument.drawingml.chartshapes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drawings/drawing20.xml" ContentType="application/vnd.openxmlformats-officedocument.drawingml.chartshapes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drawings/drawing21.xml" ContentType="application/vnd.openxmlformats-officedocument.drawingml.chartshapes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drawings/drawing22.xml" ContentType="application/vnd.openxmlformats-officedocument.drawingml.chartshapes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18"/>
  </p:notesMasterIdLst>
  <p:handoutMasterIdLst>
    <p:handoutMasterId r:id="rId19"/>
  </p:handoutMasterIdLst>
  <p:sldIdLst>
    <p:sldId id="256" r:id="rId2"/>
    <p:sldId id="267" r:id="rId3"/>
    <p:sldId id="268" r:id="rId4"/>
    <p:sldId id="276" r:id="rId5"/>
    <p:sldId id="277" r:id="rId6"/>
    <p:sldId id="279" r:id="rId7"/>
    <p:sldId id="278" r:id="rId8"/>
    <p:sldId id="280" r:id="rId9"/>
    <p:sldId id="281" r:id="rId10"/>
    <p:sldId id="283" r:id="rId11"/>
    <p:sldId id="284" r:id="rId12"/>
    <p:sldId id="282" r:id="rId13"/>
    <p:sldId id="269" r:id="rId14"/>
    <p:sldId id="286" r:id="rId15"/>
    <p:sldId id="285" r:id="rId16"/>
    <p:sldId id="287" r:id="rId17"/>
  </p:sldIdLst>
  <p:sldSz cx="18288000" cy="10287000"/>
  <p:notesSz cx="6808788" cy="9940925"/>
  <p:embeddedFontLst>
    <p:embeddedFont>
      <p:font typeface="Century Gothic" panose="020B0502020202020204" pitchFamily="34" charset="0"/>
      <p:regular r:id="rId20"/>
      <p:bold r:id="rId21"/>
      <p:italic r:id="rId22"/>
      <p:boldItalic r:id="rId23"/>
    </p:embeddedFont>
    <p:embeddedFont>
      <p:font typeface="Impact" panose="020B0806030902050204" pitchFamily="34" charset="0"/>
      <p:regular r:id="rId2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7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atarzyna Piotrowska" initials="KP" lastIdx="1" clrIdx="0">
    <p:extLst>
      <p:ext uri="{19B8F6BF-5375-455C-9EA6-DF929625EA0E}">
        <p15:presenceInfo xmlns:p15="http://schemas.microsoft.com/office/powerpoint/2012/main" userId="S::katarzyna_piotrowska@goodyear.com::b254a946-63e0-4ef5-a638-7f8dc58d683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303"/>
    <a:srgbClr val="E66E25"/>
    <a:srgbClr val="F5F5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630" autoAdjust="0"/>
    <p:restoredTop sz="94660"/>
  </p:normalViewPr>
  <p:slideViewPr>
    <p:cSldViewPr showGuides="1">
      <p:cViewPr varScale="1">
        <p:scale>
          <a:sx n="74" d="100"/>
          <a:sy n="74" d="100"/>
        </p:scale>
        <p:origin x="762" y="84"/>
      </p:cViewPr>
      <p:guideLst>
        <p:guide orient="horz" pos="3240"/>
        <p:guide pos="57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121" d="100"/>
          <a:sy n="121" d="100"/>
        </p:scale>
        <p:origin x="3012" y="114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chartUserShapes" Target="../drawings/drawing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chartUserShapes" Target="../drawings/drawing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chartUserShapes" Target="../drawings/drawing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chartUserShapes" Target="../drawings/drawing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chartUserShapes" Target="../drawings/drawing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chartUserShapes" Target="../drawings/drawing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chartUserShapes" Target="../drawings/drawing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chartUserShapes" Target="../drawings/drawing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Relationship Id="rId4" Type="http://schemas.openxmlformats.org/officeDocument/2006/relationships/chartUserShapes" Target="../drawings/drawing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Relationship Id="rId4" Type="http://schemas.openxmlformats.org/officeDocument/2006/relationships/chartUserShapes" Target="../drawings/drawing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Relationship Id="rId4" Type="http://schemas.openxmlformats.org/officeDocument/2006/relationships/chartUserShapes" Target="../drawings/drawing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Relationship Id="rId4" Type="http://schemas.openxmlformats.org/officeDocument/2006/relationships/chartUserShapes" Target="../drawings/drawing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Relationship Id="rId4" Type="http://schemas.openxmlformats.org/officeDocument/2006/relationships/chartUserShapes" Target="../drawings/drawing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Relationship Id="rId4" Type="http://schemas.openxmlformats.org/officeDocument/2006/relationships/chartUserShapes" Target="../drawings/drawing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Relationship Id="rId4" Type="http://schemas.openxmlformats.org/officeDocument/2006/relationships/chartUserShapes" Target="../drawings/drawing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21.xml"/><Relationship Id="rId1" Type="http://schemas.microsoft.com/office/2011/relationships/chartStyle" Target="style21.xml"/><Relationship Id="rId4" Type="http://schemas.openxmlformats.org/officeDocument/2006/relationships/chartUserShapes" Target="../drawings/drawing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1.xlsx"/><Relationship Id="rId2" Type="http://schemas.microsoft.com/office/2011/relationships/chartColorStyle" Target="colors22.xml"/><Relationship Id="rId1" Type="http://schemas.microsoft.com/office/2011/relationships/chartStyle" Target="style22.xml"/><Relationship Id="rId4" Type="http://schemas.openxmlformats.org/officeDocument/2006/relationships/chartUserShapes" Target="../drawings/drawing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2.xlsx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from non-related entities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6M 2025</c:v>
                </c:pt>
                <c:pt idx="1">
                  <c:v>6M 2026</c:v>
                </c:pt>
              </c:strCache>
            </c:strRef>
          </c:cat>
          <c:val>
            <c:numRef>
              <c:f>Sheet1!$B$2:$B$3</c:f>
              <c:numCache>
                <c:formatCode>#\ ##0.0</c:formatCode>
                <c:ptCount val="2"/>
                <c:pt idx="0">
                  <c:v>98.5</c:v>
                </c:pt>
                <c:pt idx="1">
                  <c:v>65.599999999999994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2F-48C6-96B8-04E35E5C666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from related entities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6M 2025</c:v>
                </c:pt>
                <c:pt idx="1">
                  <c:v>6M 2026</c:v>
                </c:pt>
              </c:strCache>
            </c:strRef>
          </c:cat>
          <c:val>
            <c:numRef>
              <c:f>Sheet1!$C$2:$C$3</c:f>
              <c:numCache>
                <c:formatCode>#\ ##0.0</c:formatCode>
                <c:ptCount val="2"/>
                <c:pt idx="0">
                  <c:v>1412.2</c:v>
                </c:pt>
                <c:pt idx="1">
                  <c:v>1324.7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F2F-48C6-96B8-04E35E5C666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100"/>
        <c:axId val="1331868879"/>
        <c:axId val="1331868047"/>
      </c:barChart>
      <c:catAx>
        <c:axId val="133186887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331868047"/>
        <c:crosses val="autoZero"/>
        <c:auto val="1"/>
        <c:lblAlgn val="ctr"/>
        <c:lblOffset val="100"/>
        <c:noMultiLvlLbl val="0"/>
      </c:catAx>
      <c:valAx>
        <c:axId val="1331868047"/>
        <c:scaling>
          <c:orientation val="minMax"/>
          <c:max val="2000"/>
        </c:scaling>
        <c:delete val="1"/>
        <c:axPos val="l"/>
        <c:numFmt formatCode="#\ ##0.0" sourceLinked="1"/>
        <c:majorTickMark val="out"/>
        <c:minorTickMark val="none"/>
        <c:tickLblPos val="nextTo"/>
        <c:crossAx val="13318688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6168981481481482E-2"/>
          <c:y val="0.11024062017074962"/>
          <c:w val="0.87505787037037053"/>
          <c:h val="0.7491532946571073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from non-related entities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2Q 2025</c:v>
                </c:pt>
                <c:pt idx="1">
                  <c:v>1Q 2026</c:v>
                </c:pt>
                <c:pt idx="2">
                  <c:v>2Q 2026</c:v>
                </c:pt>
              </c:strCache>
            </c:strRef>
          </c:cat>
          <c:val>
            <c:numRef>
              <c:f>Sheet1!$B$2:$B$4</c:f>
              <c:numCache>
                <c:formatCode>#\ ##0.0</c:formatCode>
                <c:ptCount val="3"/>
                <c:pt idx="0">
                  <c:v>54.9</c:v>
                </c:pt>
                <c:pt idx="1">
                  <c:v>28.3</c:v>
                </c:pt>
                <c:pt idx="2">
                  <c:v>37.4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60-4266-8FA8-E9961163C44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from related entities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2Q 2025</c:v>
                </c:pt>
                <c:pt idx="1">
                  <c:v>1Q 2026</c:v>
                </c:pt>
                <c:pt idx="2">
                  <c:v>2Q 2026</c:v>
                </c:pt>
              </c:strCache>
            </c:strRef>
          </c:cat>
          <c:val>
            <c:numRef>
              <c:f>Sheet1!$C$2:$C$4</c:f>
              <c:numCache>
                <c:formatCode>#\ ##0.0</c:formatCode>
                <c:ptCount val="3"/>
                <c:pt idx="0">
                  <c:v>706.2</c:v>
                </c:pt>
                <c:pt idx="1">
                  <c:v>660</c:v>
                </c:pt>
                <c:pt idx="2">
                  <c:v>664.6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760-4266-8FA8-E9961163C44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100"/>
        <c:axId val="1331868879"/>
        <c:axId val="1331868047"/>
      </c:barChart>
      <c:catAx>
        <c:axId val="133186887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331868047"/>
        <c:crosses val="autoZero"/>
        <c:auto val="1"/>
        <c:lblAlgn val="ctr"/>
        <c:lblOffset val="100"/>
        <c:noMultiLvlLbl val="0"/>
      </c:catAx>
      <c:valAx>
        <c:axId val="1331868047"/>
        <c:scaling>
          <c:orientation val="minMax"/>
          <c:max val="900"/>
        </c:scaling>
        <c:delete val="1"/>
        <c:axPos val="l"/>
        <c:numFmt formatCode="#\ ##0.0" sourceLinked="1"/>
        <c:majorTickMark val="out"/>
        <c:minorTickMark val="none"/>
        <c:tickLblPos val="nextTo"/>
        <c:crossAx val="13318688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7481347077317733E-2"/>
          <c:y val="0.23978148057659418"/>
          <c:w val="0.96503730584536451"/>
          <c:h val="0.6007220131932569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od jednostek powiązanych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6M 2025</c:v>
                </c:pt>
                <c:pt idx="1">
                  <c:v>6M 2026</c:v>
                </c:pt>
              </c:strCache>
            </c:strRef>
          </c:cat>
          <c:val>
            <c:numRef>
              <c:f>Sheet1!$B$2:$B$3</c:f>
              <c:numCache>
                <c:formatCode>#\ ##0.0</c:formatCode>
                <c:ptCount val="2"/>
                <c:pt idx="0">
                  <c:v>98.5</c:v>
                </c:pt>
                <c:pt idx="1">
                  <c:v>65.599999999999994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2F-48C6-96B8-04E35E5C666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100"/>
        <c:axId val="1331868879"/>
        <c:axId val="1331868047"/>
      </c:barChart>
      <c:catAx>
        <c:axId val="133186887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331868047"/>
        <c:crosses val="autoZero"/>
        <c:auto val="1"/>
        <c:lblAlgn val="ctr"/>
        <c:lblOffset val="100"/>
        <c:noMultiLvlLbl val="0"/>
      </c:catAx>
      <c:valAx>
        <c:axId val="1331868047"/>
        <c:scaling>
          <c:orientation val="minMax"/>
          <c:max val="200"/>
        </c:scaling>
        <c:delete val="1"/>
        <c:axPos val="l"/>
        <c:numFmt formatCode="#\ ##0.0" sourceLinked="1"/>
        <c:majorTickMark val="out"/>
        <c:minorTickMark val="none"/>
        <c:tickLblPos val="nextTo"/>
        <c:crossAx val="1331868879"/>
        <c:crosses val="autoZero"/>
        <c:crossBetween val="between"/>
        <c:majorUnit val="5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6168981481481482E-2"/>
          <c:y val="0.11024062017074962"/>
          <c:w val="0.87505787037037053"/>
          <c:h val="0.7491532946571073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od jednostek pozostałych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2Q 2025</c:v>
                </c:pt>
                <c:pt idx="1">
                  <c:v>1Q 2026</c:v>
                </c:pt>
                <c:pt idx="2">
                  <c:v>2Q 2026</c:v>
                </c:pt>
              </c:strCache>
            </c:strRef>
          </c:cat>
          <c:val>
            <c:numRef>
              <c:f>Sheet1!$B$2:$B$4</c:f>
              <c:numCache>
                <c:formatCode>#\ ##0.0</c:formatCode>
                <c:ptCount val="3"/>
                <c:pt idx="0">
                  <c:v>54.9</c:v>
                </c:pt>
                <c:pt idx="1">
                  <c:v>28.3</c:v>
                </c:pt>
                <c:pt idx="2">
                  <c:v>37.4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60-4266-8FA8-E9961163C44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100"/>
        <c:axId val="1331868879"/>
        <c:axId val="1331868047"/>
      </c:barChart>
      <c:catAx>
        <c:axId val="133186887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331868047"/>
        <c:crosses val="autoZero"/>
        <c:auto val="1"/>
        <c:lblAlgn val="ctr"/>
        <c:lblOffset val="100"/>
        <c:noMultiLvlLbl val="0"/>
      </c:catAx>
      <c:valAx>
        <c:axId val="1331868047"/>
        <c:scaling>
          <c:orientation val="minMax"/>
          <c:max val="200"/>
        </c:scaling>
        <c:delete val="1"/>
        <c:axPos val="l"/>
        <c:numFmt formatCode="#\ ##0.0" sourceLinked="1"/>
        <c:majorTickMark val="out"/>
        <c:minorTickMark val="none"/>
        <c:tickLblPos val="nextTo"/>
        <c:crossAx val="1331868879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l-PL" sz="1400" dirty="0" err="1"/>
              <a:t>Margin</a:t>
            </a:r>
            <a:endParaRPr lang="pl-PL" sz="14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>
        <c:manualLayout>
          <c:layoutTarget val="inner"/>
          <c:xMode val="edge"/>
          <c:yMode val="edge"/>
          <c:x val="1.7481347077317733E-2"/>
          <c:y val="0.23978148057659418"/>
          <c:w val="0.96503730584536451"/>
          <c:h val="0.6007220131932569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od jednostek powiązanych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-2.40537592048243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4C9-472C-85FB-AF3DC015CFE5}"/>
                </c:ext>
              </c:extLst>
            </c:dLbl>
            <c:dLbl>
              <c:idx val="1"/>
              <c:layout>
                <c:manualLayout>
                  <c:x val="-4.7676401119957452E-3"/>
                  <c:y val="6.013439801206096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3F4-455D-9204-5E2C795B2047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6M 2025</c:v>
                </c:pt>
                <c:pt idx="1">
                  <c:v>6M 2026</c:v>
                </c:pt>
              </c:strCache>
            </c:strRef>
          </c:cat>
          <c:val>
            <c:numRef>
              <c:f>Sheet1!$B$2:$B$3</c:f>
              <c:numCache>
                <c:formatCode>#,##0.00</c:formatCode>
                <c:ptCount val="2"/>
                <c:pt idx="0">
                  <c:v>6.3E-2</c:v>
                </c:pt>
                <c:pt idx="1">
                  <c:v>0.157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F5-4F70-9FAE-EC2DEB7F6D7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100"/>
        <c:axId val="1331868879"/>
        <c:axId val="1331868047"/>
      </c:barChart>
      <c:catAx>
        <c:axId val="133186887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331868047"/>
        <c:crosses val="autoZero"/>
        <c:auto val="1"/>
        <c:lblAlgn val="ctr"/>
        <c:lblOffset val="100"/>
        <c:noMultiLvlLbl val="0"/>
      </c:catAx>
      <c:valAx>
        <c:axId val="1331868047"/>
        <c:scaling>
          <c:orientation val="minMax"/>
        </c:scaling>
        <c:delete val="1"/>
        <c:axPos val="l"/>
        <c:numFmt formatCode="#,##0.00" sourceLinked="1"/>
        <c:majorTickMark val="out"/>
        <c:minorTickMark val="none"/>
        <c:tickLblPos val="nextTo"/>
        <c:crossAx val="1331868879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l-PL" sz="1400" dirty="0" err="1"/>
              <a:t>Margin</a:t>
            </a:r>
            <a:endParaRPr lang="pl-PL" sz="1400" dirty="0"/>
          </a:p>
        </c:rich>
      </c:tx>
      <c:layout>
        <c:manualLayout>
          <c:xMode val="edge"/>
          <c:yMode val="edge"/>
          <c:x val="0.41757488425925926"/>
          <c:y val="2.756076388888888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>
        <c:manualLayout>
          <c:layoutTarget val="inner"/>
          <c:xMode val="edge"/>
          <c:yMode val="edge"/>
          <c:x val="1.6168981481481482E-2"/>
          <c:y val="0.28662932871548968"/>
          <c:w val="0.87505787037037053"/>
          <c:h val="0.57276433940519589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od jednostek pozostałych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7.3495370370369835E-3"/>
                  <c:y val="2.75611979166666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F3B-4AF1-ADAF-3DC7835FC1FD}"/>
                </c:ext>
              </c:extLst>
            </c:dLbl>
            <c:dLbl>
              <c:idx val="2"/>
              <c:layout>
                <c:manualLayout>
                  <c:x val="-4.409722222222222E-3"/>
                  <c:y val="1.65364583333333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F3B-4AF1-ADAF-3DC7835FC1FD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2Q 2025</c:v>
                </c:pt>
                <c:pt idx="1">
                  <c:v>1Q 2026</c:v>
                </c:pt>
                <c:pt idx="2">
                  <c:v>2Q 2026</c:v>
                </c:pt>
              </c:strCache>
            </c:strRef>
          </c:cat>
          <c:val>
            <c:numRef>
              <c:f>Sheet1!$B$2:$B$4</c:f>
              <c:numCache>
                <c:formatCode>#\ ##0.000</c:formatCode>
                <c:ptCount val="3"/>
                <c:pt idx="0">
                  <c:v>5.8000000000000003E-2</c:v>
                </c:pt>
                <c:pt idx="1">
                  <c:v>0.16300000000000001</c:v>
                </c:pt>
                <c:pt idx="2">
                  <c:v>0.155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FE-46D7-93F7-9A3A9DCA992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100"/>
        <c:axId val="1331868879"/>
        <c:axId val="1331868047"/>
      </c:barChart>
      <c:catAx>
        <c:axId val="133186887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331868047"/>
        <c:crosses val="autoZero"/>
        <c:auto val="1"/>
        <c:lblAlgn val="ctr"/>
        <c:lblOffset val="100"/>
        <c:noMultiLvlLbl val="0"/>
      </c:catAx>
      <c:valAx>
        <c:axId val="1331868047"/>
        <c:scaling>
          <c:orientation val="minMax"/>
          <c:max val="0.1"/>
          <c:min val="-0.1"/>
        </c:scaling>
        <c:delete val="1"/>
        <c:axPos val="l"/>
        <c:numFmt formatCode="#,##0.00" sourceLinked="0"/>
        <c:majorTickMark val="out"/>
        <c:minorTickMark val="none"/>
        <c:tickLblPos val="nextTo"/>
        <c:crossAx val="1331868879"/>
        <c:crosses val="autoZero"/>
        <c:crossBetween val="between"/>
        <c:majorUnit val="0.1"/>
        <c:minorUnit val="5.000000000000001E-2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7481347077317733E-2"/>
          <c:y val="0.23978148057659418"/>
          <c:w val="0.96503730584536451"/>
          <c:h val="0.6007220131932569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Sheet1!$C$1</c:f>
              <c:strCache>
                <c:ptCount val="1"/>
                <c:pt idx="0">
                  <c:v>od jednostek powiązanych2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E66E2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CD33-431F-B0C0-CBB3F5EC9BB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6M 2025</c:v>
                </c:pt>
                <c:pt idx="1">
                  <c:v>6M 2026</c:v>
                </c:pt>
              </c:strCache>
            </c:strRef>
          </c:cat>
          <c:val>
            <c:numRef>
              <c:f>Sheet1!$C$2:$C$3</c:f>
              <c:numCache>
                <c:formatCode>#\ ##0.0</c:formatCode>
                <c:ptCount val="2"/>
                <c:pt idx="0">
                  <c:v>1412.2</c:v>
                </c:pt>
                <c:pt idx="1">
                  <c:v>1324.7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2F-48C6-96B8-04E35E5C666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100"/>
        <c:axId val="1331868879"/>
        <c:axId val="1331868047"/>
      </c:barChart>
      <c:catAx>
        <c:axId val="133186887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331868047"/>
        <c:crosses val="autoZero"/>
        <c:auto val="1"/>
        <c:lblAlgn val="ctr"/>
        <c:lblOffset val="100"/>
        <c:noMultiLvlLbl val="0"/>
      </c:catAx>
      <c:valAx>
        <c:axId val="1331868047"/>
        <c:scaling>
          <c:orientation val="minMax"/>
          <c:max val="1700"/>
        </c:scaling>
        <c:delete val="1"/>
        <c:axPos val="l"/>
        <c:numFmt formatCode="#\ ##0.0" sourceLinked="1"/>
        <c:majorTickMark val="out"/>
        <c:minorTickMark val="none"/>
        <c:tickLblPos val="nextTo"/>
        <c:crossAx val="1331868879"/>
        <c:crosses val="autoZero"/>
        <c:crossBetween val="between"/>
        <c:majorUnit val="20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6168981481481482E-2"/>
          <c:y val="0.11024062017074962"/>
          <c:w val="0.87505787037037053"/>
          <c:h val="0.7491532946571073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Sheet1!$C$1</c:f>
              <c:strCache>
                <c:ptCount val="1"/>
                <c:pt idx="0">
                  <c:v>od jednostek powiązanych</c:v>
                </c:pt>
              </c:strCache>
            </c:strRef>
          </c:tx>
          <c:spPr>
            <a:solidFill>
              <a:srgbClr val="E66E2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2Q 2025</c:v>
                </c:pt>
                <c:pt idx="1">
                  <c:v>1Q 2026</c:v>
                </c:pt>
                <c:pt idx="2">
                  <c:v>2Q 2026</c:v>
                </c:pt>
              </c:strCache>
            </c:strRef>
          </c:cat>
          <c:val>
            <c:numRef>
              <c:f>Sheet1!$C$2:$C$4</c:f>
              <c:numCache>
                <c:formatCode>#\ ##0.0</c:formatCode>
                <c:ptCount val="3"/>
                <c:pt idx="0">
                  <c:v>706.2</c:v>
                </c:pt>
                <c:pt idx="1">
                  <c:v>660</c:v>
                </c:pt>
                <c:pt idx="2">
                  <c:v>664.6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60-4266-8FA8-E9961163C44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100"/>
        <c:axId val="1331868879"/>
        <c:axId val="1331868047"/>
      </c:barChart>
      <c:catAx>
        <c:axId val="133186887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331868047"/>
        <c:crosses val="autoZero"/>
        <c:auto val="1"/>
        <c:lblAlgn val="ctr"/>
        <c:lblOffset val="100"/>
        <c:noMultiLvlLbl val="0"/>
      </c:catAx>
      <c:valAx>
        <c:axId val="1331868047"/>
        <c:scaling>
          <c:orientation val="minMax"/>
          <c:max val="1400"/>
        </c:scaling>
        <c:delete val="1"/>
        <c:axPos val="l"/>
        <c:numFmt formatCode="#\ ##0.0" sourceLinked="1"/>
        <c:majorTickMark val="out"/>
        <c:minorTickMark val="none"/>
        <c:tickLblPos val="nextTo"/>
        <c:crossAx val="1331868879"/>
        <c:crosses val="autoZero"/>
        <c:crossBetween val="between"/>
        <c:majorUnit val="20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l-PL" sz="1400" dirty="0" err="1"/>
              <a:t>Margin</a:t>
            </a:r>
            <a:endParaRPr lang="pl-PL" sz="14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>
        <c:manualLayout>
          <c:layoutTarget val="inner"/>
          <c:xMode val="edge"/>
          <c:yMode val="edge"/>
          <c:x val="1.7481347077317733E-2"/>
          <c:y val="0.23978148057659418"/>
          <c:w val="0.96503730584536451"/>
          <c:h val="0.6007220131932569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od jednostek powiązanych</c:v>
                </c:pt>
              </c:strCache>
            </c:strRef>
          </c:tx>
          <c:spPr>
            <a:solidFill>
              <a:srgbClr val="E66E25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1.20268796024121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8BB-4E17-A8DD-6C1878A816BF}"/>
                </c:ext>
              </c:extLst>
            </c:dLbl>
            <c:dLbl>
              <c:idx val="1"/>
              <c:layout>
                <c:manualLayout>
                  <c:x val="4.7676401119957452E-3"/>
                  <c:y val="-3.00667255068335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A5D-4974-85ED-091B5D793BF8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noFill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6M 2025</c:v>
                </c:pt>
                <c:pt idx="1">
                  <c:v>6M 2026</c:v>
                </c:pt>
              </c:strCache>
            </c:strRef>
          </c:cat>
          <c:val>
            <c:numRef>
              <c:f>Sheet1!$B$2:$B$3</c:f>
              <c:numCache>
                <c:formatCode>#\ ##0.000</c:formatCode>
                <c:ptCount val="2"/>
                <c:pt idx="0">
                  <c:v>6.5000000000000002E-2</c:v>
                </c:pt>
                <c:pt idx="1">
                  <c:v>4.3999999999999997E-2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F5-4F70-9FAE-EC2DEB7F6D7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100"/>
        <c:axId val="1331868879"/>
        <c:axId val="1331868047"/>
      </c:barChart>
      <c:catAx>
        <c:axId val="133186887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331868047"/>
        <c:crosses val="autoZero"/>
        <c:auto val="1"/>
        <c:lblAlgn val="ctr"/>
        <c:lblOffset val="100"/>
        <c:noMultiLvlLbl val="0"/>
      </c:catAx>
      <c:valAx>
        <c:axId val="1331868047"/>
        <c:scaling>
          <c:orientation val="minMax"/>
          <c:max val="0.2"/>
        </c:scaling>
        <c:delete val="1"/>
        <c:axPos val="l"/>
        <c:numFmt formatCode="#\ ##0.000" sourceLinked="1"/>
        <c:majorTickMark val="out"/>
        <c:minorTickMark val="none"/>
        <c:tickLblPos val="nextTo"/>
        <c:crossAx val="1331868879"/>
        <c:crosses val="autoZero"/>
        <c:crossBetween val="between"/>
        <c:majorUnit val="2.0000000000000004E-2"/>
        <c:minorUnit val="2.0000000000000004E-2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l-PL" sz="1400" dirty="0" err="1"/>
              <a:t>Margin</a:t>
            </a:r>
            <a:endParaRPr lang="pl-PL" sz="1400" dirty="0"/>
          </a:p>
        </c:rich>
      </c:tx>
      <c:layout>
        <c:manualLayout>
          <c:xMode val="edge"/>
          <c:yMode val="edge"/>
          <c:x val="0.41610497685185183"/>
          <c:y val="8.145720735231766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>
        <c:manualLayout>
          <c:layoutTarget val="inner"/>
          <c:xMode val="edge"/>
          <c:yMode val="edge"/>
          <c:x val="2.792824074074074E-2"/>
          <c:y val="0.4238192909421773"/>
          <c:w val="0.87505787037037053"/>
          <c:h val="0.57276433940519589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Sheet1!$C$1</c:f>
              <c:strCache>
                <c:ptCount val="1"/>
                <c:pt idx="0">
                  <c:v>od jednostek powiązanych</c:v>
                </c:pt>
              </c:strCache>
            </c:strRef>
          </c:tx>
          <c:spPr>
            <a:solidFill>
              <a:srgbClr val="E66E25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5.8796296296296296E-3"/>
                  <c:y val="-4.082391390160041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34C-4B50-956D-50CB8B57C19F}"/>
                </c:ext>
              </c:extLst>
            </c:dLbl>
            <c:dLbl>
              <c:idx val="1"/>
              <c:layout>
                <c:manualLayout>
                  <c:x val="4.4097222222221144E-3"/>
                  <c:y val="-5.717598437618854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0E3-4678-9C38-F37642EADBB1}"/>
                </c:ext>
              </c:extLst>
            </c:dLbl>
            <c:dLbl>
              <c:idx val="2"/>
              <c:layout>
                <c:manualLayout>
                  <c:x val="2.9398148148148148E-3"/>
                  <c:y val="-6.12461656042305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C69-4C74-B977-39BCBB2AE311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noFill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2Q 2025</c:v>
                </c:pt>
                <c:pt idx="1">
                  <c:v>1Q 2026</c:v>
                </c:pt>
                <c:pt idx="2">
                  <c:v>2Q 2026</c:v>
                </c:pt>
              </c:strCache>
            </c:strRef>
          </c:cat>
          <c:val>
            <c:numRef>
              <c:f>Sheet1!$C$2:$C$4</c:f>
              <c:numCache>
                <c:formatCode>#\ ##0.000</c:formatCode>
                <c:ptCount val="3"/>
                <c:pt idx="0">
                  <c:v>6.7000000000000004E-2</c:v>
                </c:pt>
                <c:pt idx="1">
                  <c:v>5.5E-2</c:v>
                </c:pt>
                <c:pt idx="2">
                  <c:v>3.3000000000000002E-2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FE-46D7-93F7-9A3A9DCA992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100"/>
        <c:axId val="1331868879"/>
        <c:axId val="1331868047"/>
      </c:barChart>
      <c:catAx>
        <c:axId val="133186887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331868047"/>
        <c:crosses val="autoZero"/>
        <c:auto val="1"/>
        <c:lblAlgn val="ctr"/>
        <c:lblOffset val="100"/>
        <c:noMultiLvlLbl val="0"/>
      </c:catAx>
      <c:valAx>
        <c:axId val="1331868047"/>
        <c:scaling>
          <c:orientation val="minMax"/>
          <c:max val="0.2"/>
          <c:min val="-0.2"/>
        </c:scaling>
        <c:delete val="1"/>
        <c:axPos val="l"/>
        <c:numFmt formatCode="#,##0.00" sourceLinked="0"/>
        <c:majorTickMark val="out"/>
        <c:minorTickMark val="none"/>
        <c:tickLblPos val="nextTo"/>
        <c:crossAx val="1331868879"/>
        <c:crosses val="autoZero"/>
        <c:crossBetween val="between"/>
        <c:majorUnit val="2.0000000000000004E-2"/>
        <c:minorUnit val="2.0000000000000004E-2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from non-related entities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4.767640111995629E-3"/>
                  <c:y val="-5.1478225622576517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1D8-4B35-A86A-E8F600A25D2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6M 2025</c:v>
                </c:pt>
                <c:pt idx="1">
                  <c:v>6M 2026</c:v>
                </c:pt>
              </c:strCache>
            </c:strRef>
          </c:cat>
          <c:val>
            <c:numRef>
              <c:f>Sheet1!$B$2:$B$3</c:f>
              <c:numCache>
                <c:formatCode>#\ ##0.0</c:formatCode>
                <c:ptCount val="2"/>
                <c:pt idx="0">
                  <c:v>6.2</c:v>
                </c:pt>
                <c:pt idx="1">
                  <c:v>10.3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2F-48C6-96B8-04E35E5C666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from related entities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6.3568534826609936E-3"/>
                  <c:y val="-3.8608669216933095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1D8-4B35-A86A-E8F600A25D2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6M 2025</c:v>
                </c:pt>
                <c:pt idx="1">
                  <c:v>6M 2026</c:v>
                </c:pt>
              </c:strCache>
            </c:strRef>
          </c:cat>
          <c:val>
            <c:numRef>
              <c:f>Sheet1!$C$2:$C$3</c:f>
              <c:numCache>
                <c:formatCode>#\ ##0.0</c:formatCode>
                <c:ptCount val="2"/>
                <c:pt idx="0">
                  <c:v>92.4</c:v>
                </c:pt>
                <c:pt idx="1">
                  <c:v>57.8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F2F-48C6-96B8-04E35E5C6664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100"/>
        <c:axId val="1331868879"/>
        <c:axId val="1331868047"/>
      </c:barChart>
      <c:catAx>
        <c:axId val="133186887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331868047"/>
        <c:crosses val="autoZero"/>
        <c:auto val="1"/>
        <c:lblAlgn val="ctr"/>
        <c:lblOffset val="100"/>
        <c:noMultiLvlLbl val="0"/>
      </c:catAx>
      <c:valAx>
        <c:axId val="1331868047"/>
        <c:scaling>
          <c:orientation val="minMax"/>
          <c:max val="150"/>
          <c:min val="-10"/>
        </c:scaling>
        <c:delete val="1"/>
        <c:axPos val="l"/>
        <c:numFmt formatCode="#\ ##0.0" sourceLinked="1"/>
        <c:majorTickMark val="out"/>
        <c:minorTickMark val="none"/>
        <c:tickLblPos val="nextTo"/>
        <c:crossAx val="1331868879"/>
        <c:crosses val="autoZero"/>
        <c:crossBetween val="between"/>
        <c:majorUnit val="40"/>
        <c:minorUnit val="2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108796296296297E-2"/>
          <c:y val="0.31262057608998556"/>
          <c:w val="0.87505787037037053"/>
          <c:h val="0.68737942391001439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from non-related entities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2Q 2025</c:v>
                </c:pt>
                <c:pt idx="1">
                  <c:v>1Q 2026</c:v>
                </c:pt>
                <c:pt idx="2">
                  <c:v>2Q 2026</c:v>
                </c:pt>
              </c:strCache>
            </c:strRef>
          </c:cat>
          <c:val>
            <c:numRef>
              <c:f>Sheet1!$B$2:$B$4</c:f>
              <c:numCache>
                <c:formatCode>#\ ##0.0</c:formatCode>
                <c:ptCount val="3"/>
                <c:pt idx="0">
                  <c:v>3.2</c:v>
                </c:pt>
                <c:pt idx="1">
                  <c:v>4.5999999999999996</c:v>
                </c:pt>
                <c:pt idx="2">
                  <c:v>5.8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60-4266-8FA8-E9961163C44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from related entities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1.4699074074074074E-3"/>
                  <c:y val="-7.721733843386618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BAE-42B8-B6AD-0E2324869930}"/>
                </c:ext>
              </c:extLst>
            </c:dLbl>
            <c:dLbl>
              <c:idx val="2"/>
              <c:layout>
                <c:manualLayout>
                  <c:x val="-1.4699074074074074E-3"/>
                  <c:y val="-1.28693537354648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907-47B0-AE8D-60D7E120F7E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2Q 2025</c:v>
                </c:pt>
                <c:pt idx="1">
                  <c:v>1Q 2026</c:v>
                </c:pt>
                <c:pt idx="2">
                  <c:v>2Q 2026</c:v>
                </c:pt>
              </c:strCache>
            </c:strRef>
          </c:cat>
          <c:val>
            <c:numRef>
              <c:f>Sheet1!$C$2:$C$4</c:f>
              <c:numCache>
                <c:formatCode>#\ ##0.0</c:formatCode>
                <c:ptCount val="3"/>
                <c:pt idx="0">
                  <c:v>47</c:v>
                </c:pt>
                <c:pt idx="1">
                  <c:v>36.1</c:v>
                </c:pt>
                <c:pt idx="2">
                  <c:v>21.6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760-4266-8FA8-E9961163C44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100"/>
        <c:axId val="1331868879"/>
        <c:axId val="1331868047"/>
      </c:barChart>
      <c:catAx>
        <c:axId val="133186887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331868047"/>
        <c:crosses val="autoZero"/>
        <c:auto val="1"/>
        <c:lblAlgn val="ctr"/>
        <c:lblOffset val="100"/>
        <c:noMultiLvlLbl val="0"/>
      </c:catAx>
      <c:valAx>
        <c:axId val="1331868047"/>
        <c:scaling>
          <c:orientation val="minMax"/>
          <c:max val="170"/>
          <c:min val="-40"/>
        </c:scaling>
        <c:delete val="1"/>
        <c:axPos val="l"/>
        <c:numFmt formatCode="#\ ##0.0" sourceLinked="1"/>
        <c:majorTickMark val="out"/>
        <c:minorTickMark val="none"/>
        <c:tickLblPos val="nextTo"/>
        <c:crossAx val="1331868879"/>
        <c:crosses val="autoZero"/>
        <c:crossBetween val="between"/>
        <c:majorUnit val="20"/>
        <c:minorUnit val="10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298452546296296"/>
          <c:y val="0.94564568185848552"/>
          <c:w val="0.49915208333333333"/>
          <c:h val="5.178040686038558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Cost of sales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6M 2025</c:v>
                </c:pt>
                <c:pt idx="1">
                  <c:v>6M 2026</c:v>
                </c:pt>
              </c:strCache>
            </c:strRef>
          </c:cat>
          <c:val>
            <c:numRef>
              <c:f>Sheet1!$B$2:$B$3</c:f>
              <c:numCache>
                <c:formatCode>#\ ##0.0</c:formatCode>
                <c:ptCount val="2"/>
                <c:pt idx="0">
                  <c:v>5.4</c:v>
                </c:pt>
                <c:pt idx="1">
                  <c:v>4.2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2F-48C6-96B8-04E35E5C666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Cost of general management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6M 2025</c:v>
                </c:pt>
                <c:pt idx="1">
                  <c:v>6M 2026</c:v>
                </c:pt>
              </c:strCache>
            </c:strRef>
          </c:cat>
          <c:val>
            <c:numRef>
              <c:f>Sheet1!$C$2:$C$3</c:f>
              <c:numCache>
                <c:formatCode>#\ ##0.0</c:formatCode>
                <c:ptCount val="2"/>
                <c:pt idx="0">
                  <c:v>5.4</c:v>
                </c:pt>
                <c:pt idx="1">
                  <c:v>4.4000000000000004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F2F-48C6-96B8-04E35E5C666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100"/>
        <c:axId val="1331868879"/>
        <c:axId val="1331868047"/>
      </c:barChart>
      <c:catAx>
        <c:axId val="133186887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331868047"/>
        <c:crosses val="autoZero"/>
        <c:auto val="1"/>
        <c:lblAlgn val="ctr"/>
        <c:lblOffset val="100"/>
        <c:noMultiLvlLbl val="0"/>
      </c:catAx>
      <c:valAx>
        <c:axId val="1331868047"/>
        <c:scaling>
          <c:orientation val="minMax"/>
          <c:max val="15"/>
          <c:min val="0"/>
        </c:scaling>
        <c:delete val="1"/>
        <c:axPos val="l"/>
        <c:numFmt formatCode="#\ ##0.0" sourceLinked="1"/>
        <c:majorTickMark val="out"/>
        <c:minorTickMark val="none"/>
        <c:tickLblPos val="nextTo"/>
        <c:crossAx val="1331868879"/>
        <c:crosses val="autoZero"/>
        <c:crossBetween val="between"/>
        <c:majorUnit val="5"/>
        <c:minorUnit val="2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6168981481481482E-2"/>
          <c:y val="0.11024062017074962"/>
          <c:w val="0.87505787037037053"/>
          <c:h val="0.7491532946571073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Cost of sales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2Q 2025</c:v>
                </c:pt>
                <c:pt idx="1">
                  <c:v>1Q 2026</c:v>
                </c:pt>
                <c:pt idx="2">
                  <c:v>2Q 2026</c:v>
                </c:pt>
              </c:strCache>
            </c:strRef>
          </c:cat>
          <c:val>
            <c:numRef>
              <c:f>Sheet1!$B$2:$B$4</c:f>
              <c:numCache>
                <c:formatCode>#\ ##0.0</c:formatCode>
                <c:ptCount val="3"/>
                <c:pt idx="0">
                  <c:v>2.4</c:v>
                </c:pt>
                <c:pt idx="1">
                  <c:v>2</c:v>
                </c:pt>
                <c:pt idx="2">
                  <c:v>2.2000000000000002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60-4266-8FA8-E9961163C44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Cost of general management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-1.4699074074074074E-3"/>
                  <c:y val="-1.0295442454335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907-47B0-AE8D-60D7E120F7E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2Q 2025</c:v>
                </c:pt>
                <c:pt idx="1">
                  <c:v>1Q 2026</c:v>
                </c:pt>
                <c:pt idx="2">
                  <c:v>2Q 2026</c:v>
                </c:pt>
              </c:strCache>
            </c:strRef>
          </c:cat>
          <c:val>
            <c:numRef>
              <c:f>Sheet1!$C$2:$C$4</c:f>
              <c:numCache>
                <c:formatCode>#\ ##0.0</c:formatCode>
                <c:ptCount val="3"/>
                <c:pt idx="0">
                  <c:v>2.5</c:v>
                </c:pt>
                <c:pt idx="1">
                  <c:v>2.2999999999999998</c:v>
                </c:pt>
                <c:pt idx="2">
                  <c:v>2.1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760-4266-8FA8-E9961163C44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100"/>
        <c:axId val="1331868879"/>
        <c:axId val="1331868047"/>
      </c:barChart>
      <c:catAx>
        <c:axId val="133186887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331868047"/>
        <c:crosses val="autoZero"/>
        <c:auto val="1"/>
        <c:lblAlgn val="ctr"/>
        <c:lblOffset val="100"/>
        <c:noMultiLvlLbl val="0"/>
      </c:catAx>
      <c:valAx>
        <c:axId val="1331868047"/>
        <c:scaling>
          <c:orientation val="minMax"/>
          <c:max val="15"/>
          <c:min val="0"/>
        </c:scaling>
        <c:delete val="1"/>
        <c:axPos val="l"/>
        <c:numFmt formatCode="#\ ##0.0" sourceLinked="1"/>
        <c:majorTickMark val="out"/>
        <c:minorTickMark val="none"/>
        <c:tickLblPos val="nextTo"/>
        <c:crossAx val="1331868879"/>
        <c:crosses val="autoZero"/>
        <c:crossBetween val="between"/>
        <c:majorUnit val="5"/>
        <c:minorUnit val="2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2248987189313479E-2"/>
          <c:y val="1.4100013877966415E-2"/>
          <c:w val="0.96503730584536451"/>
          <c:h val="0.87448175047416388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pozostała działalność operacyjna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2.9135241889395711E-17"/>
                  <c:y val="3.7007910440856732E-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48F-452C-96A7-1E9F6602D2BF}"/>
                </c:ext>
              </c:extLst>
            </c:dLbl>
            <c:dLbl>
              <c:idx val="1"/>
              <c:layout>
                <c:manualLayout>
                  <c:x val="1.589213370665132E-3"/>
                  <c:y val="-8.45997131886941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48F-452C-96A7-1E9F6602D2B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6M 2025</c:v>
                </c:pt>
                <c:pt idx="1">
                  <c:v>6M 2026</c:v>
                </c:pt>
              </c:strCache>
            </c:strRef>
          </c:cat>
          <c:val>
            <c:numRef>
              <c:f>Sheet1!$B$2:$B$3</c:f>
              <c:numCache>
                <c:formatCode>#\ ##0.0</c:formatCode>
                <c:ptCount val="2"/>
                <c:pt idx="0">
                  <c:v>-0.2</c:v>
                </c:pt>
                <c:pt idx="1">
                  <c:v>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2F-48C6-96B8-04E35E5C666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100"/>
        <c:axId val="1331868879"/>
        <c:axId val="1331868047"/>
      </c:barChart>
      <c:catAx>
        <c:axId val="133186887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331868047"/>
        <c:crosses val="autoZero"/>
        <c:auto val="1"/>
        <c:lblAlgn val="ctr"/>
        <c:lblOffset val="100"/>
        <c:noMultiLvlLbl val="0"/>
      </c:catAx>
      <c:valAx>
        <c:axId val="1331868047"/>
        <c:scaling>
          <c:orientation val="minMax"/>
          <c:max val="10"/>
          <c:min val="-2"/>
        </c:scaling>
        <c:delete val="1"/>
        <c:axPos val="l"/>
        <c:numFmt formatCode="#\ ##0.0" sourceLinked="1"/>
        <c:majorTickMark val="out"/>
        <c:minorTickMark val="none"/>
        <c:tickLblPos val="nextTo"/>
        <c:crossAx val="1331868879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7037037037037037E-2"/>
          <c:y val="0.11085300925925926"/>
          <c:w val="0.87505787037037053"/>
          <c:h val="0.6560590277777778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Pozostała działalność operacyjna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2.9398148148148148E-3"/>
                  <c:y val="1.40293209876543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B8D-40EB-85D2-0FCB2C1591F6}"/>
                </c:ext>
              </c:extLst>
            </c:dLbl>
            <c:dLbl>
              <c:idx val="1"/>
              <c:layout>
                <c:manualLayout>
                  <c:x val="7.3495370370370372E-3"/>
                  <c:y val="-9.08098958333333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B8D-40EB-85D2-0FCB2C1591F6}"/>
                </c:ext>
              </c:extLst>
            </c:dLbl>
            <c:dLbl>
              <c:idx val="2"/>
              <c:layout>
                <c:manualLayout>
                  <c:x val="-1.4699074074074074E-3"/>
                  <c:y val="-8.52730034722223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B8D-40EB-85D2-0FCB2C1591F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2Q 2025</c:v>
                </c:pt>
                <c:pt idx="1">
                  <c:v>1Q 2026</c:v>
                </c:pt>
                <c:pt idx="2">
                  <c:v>2Q 2026</c:v>
                </c:pt>
              </c:strCache>
            </c:strRef>
          </c:cat>
          <c:val>
            <c:numRef>
              <c:f>Sheet1!$B$2:$B$4</c:f>
              <c:numCache>
                <c:formatCode>#\ ##0.0</c:formatCode>
                <c:ptCount val="3"/>
                <c:pt idx="0">
                  <c:v>-0.4</c:v>
                </c:pt>
                <c:pt idx="1">
                  <c:v>0.5</c:v>
                </c:pt>
                <c:pt idx="2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60-4266-8FA8-E9961163C44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100"/>
        <c:axId val="1331868879"/>
        <c:axId val="1331868047"/>
      </c:barChart>
      <c:catAx>
        <c:axId val="133186887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331868047"/>
        <c:crosses val="autoZero"/>
        <c:auto val="1"/>
        <c:lblAlgn val="ctr"/>
        <c:lblOffset val="100"/>
        <c:noMultiLvlLbl val="0"/>
      </c:catAx>
      <c:valAx>
        <c:axId val="1331868047"/>
        <c:scaling>
          <c:orientation val="minMax"/>
          <c:max val="10"/>
          <c:min val="-2"/>
        </c:scaling>
        <c:delete val="1"/>
        <c:axPos val="l"/>
        <c:numFmt formatCode="#\ ##0.0" sourceLinked="1"/>
        <c:majorTickMark val="out"/>
        <c:minorTickMark val="none"/>
        <c:tickLblPos val="nextTo"/>
        <c:crossAx val="1331868879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EBIT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6M 2025</c:v>
                </c:pt>
                <c:pt idx="1">
                  <c:v>6M 2026</c:v>
                </c:pt>
              </c:strCache>
            </c:strRef>
          </c:cat>
          <c:val>
            <c:numRef>
              <c:f>Sheet1!$B$2:$B$3</c:f>
              <c:numCache>
                <c:formatCode>#\ ##0.0</c:formatCode>
                <c:ptCount val="2"/>
                <c:pt idx="0">
                  <c:v>87.5</c:v>
                </c:pt>
                <c:pt idx="1">
                  <c:v>60.4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2F-48C6-96B8-04E35E5C666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100"/>
        <c:axId val="1331868879"/>
        <c:axId val="1331868047"/>
      </c:barChart>
      <c:catAx>
        <c:axId val="133186887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331868047"/>
        <c:crosses val="autoZero"/>
        <c:auto val="1"/>
        <c:lblAlgn val="ctr"/>
        <c:lblOffset val="100"/>
        <c:noMultiLvlLbl val="0"/>
      </c:catAx>
      <c:valAx>
        <c:axId val="1331868047"/>
        <c:scaling>
          <c:orientation val="minMax"/>
          <c:max val="270"/>
          <c:min val="0"/>
        </c:scaling>
        <c:delete val="1"/>
        <c:axPos val="l"/>
        <c:numFmt formatCode="#\ ##0.0" sourceLinked="1"/>
        <c:majorTickMark val="out"/>
        <c:minorTickMark val="none"/>
        <c:tickLblPos val="nextTo"/>
        <c:crossAx val="1331868879"/>
        <c:crosses val="autoZero"/>
        <c:crossBetween val="between"/>
        <c:majorUnit val="10"/>
        <c:minorUnit val="5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6168981481481482E-2"/>
          <c:y val="0.11024062017074962"/>
          <c:w val="0.87505787037037053"/>
          <c:h val="0.7491532946571073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EBIT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1.4699074074074074E-3"/>
                  <c:y val="-1.54434676867732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E2D-4F7D-B22F-D9A757CC9B5E}"/>
                </c:ext>
              </c:extLst>
            </c:dLbl>
            <c:dLbl>
              <c:idx val="2"/>
              <c:layout>
                <c:manualLayout>
                  <c:x val="-1.4699074074074074E-3"/>
                  <c:y val="2.573911281128872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2C9-44D1-8C69-3B04F9DD694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2Q 2025</c:v>
                </c:pt>
                <c:pt idx="1">
                  <c:v>1Q 2026</c:v>
                </c:pt>
                <c:pt idx="2">
                  <c:v>2Q 2026</c:v>
                </c:pt>
              </c:strCache>
            </c:strRef>
          </c:cat>
          <c:val>
            <c:numRef>
              <c:f>Sheet1!$B$2:$B$4</c:f>
              <c:numCache>
                <c:formatCode>#\ ##0.0</c:formatCode>
                <c:ptCount val="3"/>
                <c:pt idx="0">
                  <c:v>44.9</c:v>
                </c:pt>
                <c:pt idx="1">
                  <c:v>36.799999999999997</c:v>
                </c:pt>
                <c:pt idx="2">
                  <c:v>23.6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60-4266-8FA8-E9961163C44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100"/>
        <c:axId val="1331868879"/>
        <c:axId val="1331868047"/>
      </c:barChart>
      <c:catAx>
        <c:axId val="133186887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331868047"/>
        <c:crosses val="autoZero"/>
        <c:auto val="1"/>
        <c:lblAlgn val="ctr"/>
        <c:lblOffset val="100"/>
        <c:noMultiLvlLbl val="0"/>
      </c:catAx>
      <c:valAx>
        <c:axId val="1331868047"/>
        <c:scaling>
          <c:orientation val="minMax"/>
          <c:max val="150"/>
          <c:min val="-50"/>
        </c:scaling>
        <c:delete val="1"/>
        <c:axPos val="l"/>
        <c:numFmt formatCode="#\ ##0.0" sourceLinked="1"/>
        <c:majorTickMark val="out"/>
        <c:minorTickMark val="none"/>
        <c:tickLblPos val="nextTo"/>
        <c:crossAx val="1331868879"/>
        <c:crosses val="autoZero"/>
        <c:crossBetween val="between"/>
        <c:majorUnit val="20"/>
        <c:minorUnit val="1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0659773818648228E-2"/>
          <c:y val="0.10720634612455197"/>
          <c:w val="0.96503730584536451"/>
          <c:h val="0.8927936538754480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działalność finansowa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1.5892133706652484E-3"/>
                  <c:y val="-5.29397522589497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48F-452C-96A7-1E9F6602D2BF}"/>
                </c:ext>
              </c:extLst>
            </c:dLbl>
            <c:dLbl>
              <c:idx val="1"/>
              <c:layout>
                <c:manualLayout>
                  <c:x val="-6.3568534826611107E-3"/>
                  <c:y val="-2.04144826027582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48F-452C-96A7-1E9F6602D2B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6M 2025</c:v>
                </c:pt>
                <c:pt idx="1">
                  <c:v>6M 2026</c:v>
                </c:pt>
              </c:strCache>
            </c:strRef>
          </c:cat>
          <c:val>
            <c:numRef>
              <c:f>Sheet1!$B$2:$B$3</c:f>
              <c:numCache>
                <c:formatCode>#\ ##0.0</c:formatCode>
                <c:ptCount val="2"/>
                <c:pt idx="0">
                  <c:v>15.3</c:v>
                </c:pt>
                <c:pt idx="1">
                  <c:v>11.5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2F-48C6-96B8-04E35E5C666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100"/>
        <c:axId val="1331868879"/>
        <c:axId val="1331868047"/>
      </c:barChart>
      <c:catAx>
        <c:axId val="133186887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331868047"/>
        <c:crosses val="autoZero"/>
        <c:auto val="1"/>
        <c:lblAlgn val="ctr"/>
        <c:lblOffset val="100"/>
        <c:noMultiLvlLbl val="0"/>
      </c:catAx>
      <c:valAx>
        <c:axId val="1331868047"/>
        <c:scaling>
          <c:orientation val="minMax"/>
          <c:max val="20"/>
          <c:min val="-5"/>
        </c:scaling>
        <c:delete val="1"/>
        <c:axPos val="l"/>
        <c:numFmt formatCode="#\ ##0.0" sourceLinked="1"/>
        <c:majorTickMark val="out"/>
        <c:minorTickMark val="none"/>
        <c:tickLblPos val="nextTo"/>
        <c:crossAx val="1331868879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6168981481481482E-2"/>
          <c:y val="0.11024051634481495"/>
          <c:w val="0.87505787037037053"/>
          <c:h val="0.7491532946571073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Pozostała działalność operacyjna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-3.07167117570028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B8D-40EB-85D2-0FCB2C1591F6}"/>
                </c:ext>
              </c:extLst>
            </c:dLbl>
            <c:dLbl>
              <c:idx val="1"/>
              <c:layout>
                <c:manualLayout>
                  <c:x val="2.939814814814761E-3"/>
                  <c:y val="-2.1940508397859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B8D-40EB-85D2-0FCB2C1591F6}"/>
                </c:ext>
              </c:extLst>
            </c:dLbl>
            <c:dLbl>
              <c:idx val="2"/>
              <c:layout>
                <c:manualLayout>
                  <c:x val="0"/>
                  <c:y val="-3.07167117570028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B8D-40EB-85D2-0FCB2C1591F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2Q 2025</c:v>
                </c:pt>
                <c:pt idx="1">
                  <c:v>1Q 2026</c:v>
                </c:pt>
                <c:pt idx="2">
                  <c:v>2Q 2026</c:v>
                </c:pt>
              </c:strCache>
            </c:strRef>
          </c:cat>
          <c:val>
            <c:numRef>
              <c:f>Sheet1!$B$2:$B$4</c:f>
              <c:numCache>
                <c:formatCode>#\ ##0.0</c:formatCode>
                <c:ptCount val="3"/>
                <c:pt idx="0">
                  <c:v>4.5</c:v>
                </c:pt>
                <c:pt idx="1">
                  <c:v>4.8</c:v>
                </c:pt>
                <c:pt idx="2">
                  <c:v>6.7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60-4266-8FA8-E9961163C44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100"/>
        <c:axId val="1331868879"/>
        <c:axId val="1331868047"/>
      </c:barChart>
      <c:catAx>
        <c:axId val="133186887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331868047"/>
        <c:crosses val="autoZero"/>
        <c:auto val="1"/>
        <c:lblAlgn val="ctr"/>
        <c:lblOffset val="100"/>
        <c:noMultiLvlLbl val="0"/>
      </c:catAx>
      <c:valAx>
        <c:axId val="1331868047"/>
        <c:scaling>
          <c:orientation val="minMax"/>
          <c:max val="15"/>
          <c:min val="-5"/>
        </c:scaling>
        <c:delete val="1"/>
        <c:axPos val="l"/>
        <c:numFmt formatCode="#\ ##0.0" sourceLinked="1"/>
        <c:majorTickMark val="out"/>
        <c:minorTickMark val="none"/>
        <c:tickLblPos val="nextTo"/>
        <c:crossAx val="1331868879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zysk netto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6M 2025</c:v>
                </c:pt>
                <c:pt idx="1">
                  <c:v>6M 2026</c:v>
                </c:pt>
              </c:strCache>
            </c:strRef>
          </c:cat>
          <c:val>
            <c:numRef>
              <c:f>Sheet1!$B$2:$B$3</c:f>
              <c:numCache>
                <c:formatCode>#\ ##0.0</c:formatCode>
                <c:ptCount val="2"/>
                <c:pt idx="0">
                  <c:v>82.5</c:v>
                </c:pt>
                <c:pt idx="1">
                  <c:v>57.4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2F-48C6-96B8-04E35E5C666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100"/>
        <c:axId val="1331868879"/>
        <c:axId val="1331868047"/>
      </c:barChart>
      <c:catAx>
        <c:axId val="133186887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331868047"/>
        <c:crosses val="autoZero"/>
        <c:auto val="1"/>
        <c:lblAlgn val="ctr"/>
        <c:lblOffset val="100"/>
        <c:noMultiLvlLbl val="0"/>
      </c:catAx>
      <c:valAx>
        <c:axId val="1331868047"/>
        <c:scaling>
          <c:orientation val="minMax"/>
          <c:max val="230"/>
          <c:min val="0"/>
        </c:scaling>
        <c:delete val="1"/>
        <c:axPos val="l"/>
        <c:numFmt formatCode="#\ ##0.0" sourceLinked="1"/>
        <c:majorTickMark val="out"/>
        <c:minorTickMark val="none"/>
        <c:tickLblPos val="nextTo"/>
        <c:crossAx val="1331868879"/>
        <c:crosses val="autoZero"/>
        <c:crossBetween val="between"/>
        <c:majorUnit val="10"/>
        <c:minorUnit val="5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6168981481481482E-2"/>
          <c:y val="0.11024062017074962"/>
          <c:w val="0.87505787037037053"/>
          <c:h val="0.7491532946571073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zysk netto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2.9398148148148148E-3"/>
                  <c:y val="-7.721733843386618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2C9-44D1-8C69-3B04F9DD694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2Q 2025</c:v>
                </c:pt>
                <c:pt idx="1">
                  <c:v>1Q 2026</c:v>
                </c:pt>
                <c:pt idx="2">
                  <c:v>2Q 2026</c:v>
                </c:pt>
              </c:strCache>
            </c:strRef>
          </c:cat>
          <c:val>
            <c:numRef>
              <c:f>Sheet1!$B$2:$B$4</c:f>
              <c:numCache>
                <c:formatCode>#\ ##0.0</c:formatCode>
                <c:ptCount val="3"/>
                <c:pt idx="0">
                  <c:v>39.6</c:v>
                </c:pt>
                <c:pt idx="1">
                  <c:v>33.299999999999997</c:v>
                </c:pt>
                <c:pt idx="2">
                  <c:v>24.2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60-4266-8FA8-E9961163C44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100"/>
        <c:axId val="1331868879"/>
        <c:axId val="1331868047"/>
      </c:barChart>
      <c:catAx>
        <c:axId val="133186887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331868047"/>
        <c:crosses val="autoZero"/>
        <c:auto val="1"/>
        <c:lblAlgn val="ctr"/>
        <c:lblOffset val="100"/>
        <c:noMultiLvlLbl val="0"/>
      </c:catAx>
      <c:valAx>
        <c:axId val="1331868047"/>
        <c:scaling>
          <c:orientation val="minMax"/>
          <c:max val="140"/>
          <c:min val="-70"/>
        </c:scaling>
        <c:delete val="1"/>
        <c:axPos val="l"/>
        <c:numFmt formatCode="#\ ##0.0" sourceLinked="1"/>
        <c:majorTickMark val="out"/>
        <c:minorTickMark val="none"/>
        <c:tickLblPos val="nextTo"/>
        <c:crossAx val="1331868879"/>
        <c:crosses val="autoZero"/>
        <c:crossBetween val="between"/>
        <c:majorUnit val="20"/>
        <c:minorUnit val="1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2103993881492809"/>
          <c:y val="2.2331755050505057E-2"/>
          <c:w val="0.58065726817042596"/>
          <c:h val="0.9269877046198618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FFD303"/>
            </a:solidFill>
            <a:ln>
              <a:noFill/>
            </a:ln>
            <a:effectLst/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5"/>
                <c:pt idx="0">
                  <c:v>Cash position at begining of period</c:v>
                </c:pt>
                <c:pt idx="1">
                  <c:v>Cash flow from operating activity</c:v>
                </c:pt>
                <c:pt idx="2">
                  <c:v>Cash flow from financial activity</c:v>
                </c:pt>
                <c:pt idx="3">
                  <c:v>Cash flow from  investment activity</c:v>
                </c:pt>
                <c:pt idx="4">
                  <c:v>Cash position at end of period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 formatCode="#\ ##0.0">
                  <c:v>46.5</c:v>
                </c:pt>
                <c:pt idx="1">
                  <c:v>129.9</c:v>
                </c:pt>
                <c:pt idx="2">
                  <c:v>-2.5</c:v>
                </c:pt>
                <c:pt idx="3">
                  <c:v>-63.8</c:v>
                </c:pt>
                <c:pt idx="4">
                  <c:v>110.1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E66E25"/>
                  </a:solidFill>
                  <a:ln>
                    <a:noFill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5EFF-4885-9DA7-F362A019603D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865908447"/>
        <c:axId val="1865913439"/>
      </c:barChart>
      <c:catAx>
        <c:axId val="186590844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0"/>
          <a:lstStyle/>
          <a:p>
            <a:pPr algn="just"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pl-PL"/>
          </a:p>
        </c:txPr>
        <c:crossAx val="1865913439"/>
        <c:crosses val="autoZero"/>
        <c:auto val="1"/>
        <c:lblAlgn val="r"/>
        <c:lblOffset val="100"/>
        <c:noMultiLvlLbl val="0"/>
      </c:catAx>
      <c:valAx>
        <c:axId val="1865913439"/>
        <c:scaling>
          <c:orientation val="minMax"/>
        </c:scaling>
        <c:delete val="0"/>
        <c:axPos val="b"/>
        <c:numFmt formatCode="#\ ##0.0" sourceLinked="1"/>
        <c:majorTickMark val="out"/>
        <c:minorTickMark val="out"/>
        <c:tickLblPos val="nextTo"/>
        <c:spPr>
          <a:noFill/>
          <a:ln>
            <a:solidFill>
              <a:schemeClr val="bg2">
                <a:lumMod val="9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86590844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0.45041</cdr:x>
      <cdr:y>0.79571</cdr:y>
    </cdr:from>
    <cdr:to>
      <cdr:x>0.59456</cdr:x>
      <cdr:y>0.85185</cdr:y>
    </cdr:to>
    <cdr:sp macro="" textlink="">
      <cdr:nvSpPr>
        <cdr:cNvPr id="2" name="TextBox 6">
          <a:extLst xmlns:a="http://schemas.openxmlformats.org/drawingml/2006/main">
            <a:ext uri="{FF2B5EF4-FFF2-40B4-BE49-F238E27FC236}">
              <a16:creationId xmlns:a16="http://schemas.microsoft.com/office/drawing/2014/main" id="{3F1F5793-5BAF-4AC4-A75A-4EA46292B4A5}"/>
            </a:ext>
          </a:extLst>
        </cdr:cNvPr>
        <cdr:cNvSpPr txBox="1"/>
      </cdr:nvSpPr>
      <cdr:spPr>
        <a:xfrm xmlns:a="http://schemas.openxmlformats.org/drawingml/2006/main">
          <a:off x="3599375" y="3926123"/>
          <a:ext cx="1151957" cy="27700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sz="1200" dirty="0"/>
            <a:t>-33,4%</a:t>
          </a:r>
        </a:p>
      </cdr:txBody>
    </cdr:sp>
  </cdr:relSizeAnchor>
  <cdr:relSizeAnchor xmlns:cdr="http://schemas.openxmlformats.org/drawingml/2006/chartDrawing">
    <cdr:from>
      <cdr:x>0.83783</cdr:x>
      <cdr:y>0.79571</cdr:y>
    </cdr:from>
    <cdr:to>
      <cdr:x>0.98199</cdr:x>
      <cdr:y>0.85185</cdr:y>
    </cdr:to>
    <cdr:sp macro="" textlink="">
      <cdr:nvSpPr>
        <cdr:cNvPr id="3" name="TextBox 6">
          <a:extLst xmlns:a="http://schemas.openxmlformats.org/drawingml/2006/main">
            <a:ext uri="{FF2B5EF4-FFF2-40B4-BE49-F238E27FC236}">
              <a16:creationId xmlns:a16="http://schemas.microsoft.com/office/drawing/2014/main" id="{3F1F5793-5BAF-4AC4-A75A-4EA46292B4A5}"/>
            </a:ext>
          </a:extLst>
        </cdr:cNvPr>
        <cdr:cNvSpPr txBox="1"/>
      </cdr:nvSpPr>
      <cdr:spPr>
        <a:xfrm xmlns:a="http://schemas.openxmlformats.org/drawingml/2006/main">
          <a:off x="6695375" y="3926125"/>
          <a:ext cx="1152037" cy="27700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sz="1200" dirty="0"/>
            <a:t>4,7%</a:t>
          </a:r>
        </a:p>
      </cdr:txBody>
    </cdr:sp>
  </cdr:relSizeAnchor>
  <cdr:relSizeAnchor xmlns:cdr="http://schemas.openxmlformats.org/drawingml/2006/chartDrawing">
    <cdr:from>
      <cdr:x>0.83637</cdr:x>
      <cdr:y>0.59142</cdr:y>
    </cdr:from>
    <cdr:to>
      <cdr:x>0.98052</cdr:x>
      <cdr:y>0.64756</cdr:y>
    </cdr:to>
    <cdr:sp macro="" textlink="">
      <cdr:nvSpPr>
        <cdr:cNvPr id="4" name="TextBox 6">
          <a:extLst xmlns:a="http://schemas.openxmlformats.org/drawingml/2006/main">
            <a:ext uri="{FF2B5EF4-FFF2-40B4-BE49-F238E27FC236}">
              <a16:creationId xmlns:a16="http://schemas.microsoft.com/office/drawing/2014/main" id="{3F1F5793-5BAF-4AC4-A75A-4EA46292B4A5}"/>
            </a:ext>
          </a:extLst>
        </cdr:cNvPr>
        <cdr:cNvSpPr txBox="1"/>
      </cdr:nvSpPr>
      <cdr:spPr>
        <a:xfrm xmlns:a="http://schemas.openxmlformats.org/drawingml/2006/main">
          <a:off x="6683757" y="2918125"/>
          <a:ext cx="1151956" cy="27700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sz="1200" dirty="0"/>
            <a:t>95,3%</a:t>
          </a:r>
        </a:p>
      </cdr:txBody>
    </cdr:sp>
  </cdr:relSizeAnchor>
  <cdr:relSizeAnchor xmlns:cdr="http://schemas.openxmlformats.org/drawingml/2006/chartDrawing">
    <cdr:from>
      <cdr:x>0.09903</cdr:x>
      <cdr:y>0.59142</cdr:y>
    </cdr:from>
    <cdr:to>
      <cdr:x>0.24318</cdr:x>
      <cdr:y>0.64756</cdr:y>
    </cdr:to>
    <cdr:sp macro="" textlink="">
      <cdr:nvSpPr>
        <cdr:cNvPr id="5" name="TextBox 6">
          <a:extLst xmlns:a="http://schemas.openxmlformats.org/drawingml/2006/main">
            <a:ext uri="{FF2B5EF4-FFF2-40B4-BE49-F238E27FC236}">
              <a16:creationId xmlns:a16="http://schemas.microsoft.com/office/drawing/2014/main" id="{3F1F5793-5BAF-4AC4-A75A-4EA46292B4A5}"/>
            </a:ext>
          </a:extLst>
        </cdr:cNvPr>
        <cdr:cNvSpPr txBox="1"/>
      </cdr:nvSpPr>
      <cdr:spPr>
        <a:xfrm xmlns:a="http://schemas.openxmlformats.org/drawingml/2006/main">
          <a:off x="791375" y="2918125"/>
          <a:ext cx="1152000" cy="27699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sz="1200" dirty="0"/>
            <a:t>93,5%</a:t>
          </a:r>
        </a:p>
      </cdr:txBody>
    </cdr:sp>
  </cdr:relSizeAnchor>
  <cdr:relSizeAnchor xmlns:cdr="http://schemas.openxmlformats.org/drawingml/2006/chartDrawing">
    <cdr:from>
      <cdr:x>0.09903</cdr:x>
      <cdr:y>0.78112</cdr:y>
    </cdr:from>
    <cdr:to>
      <cdr:x>0.24318</cdr:x>
      <cdr:y>0.83726</cdr:y>
    </cdr:to>
    <cdr:sp macro="" textlink="">
      <cdr:nvSpPr>
        <cdr:cNvPr id="8" name="TextBox 6">
          <a:extLst xmlns:a="http://schemas.openxmlformats.org/drawingml/2006/main">
            <a:ext uri="{FF2B5EF4-FFF2-40B4-BE49-F238E27FC236}">
              <a16:creationId xmlns:a16="http://schemas.microsoft.com/office/drawing/2014/main" id="{182E92E7-E5A6-4BA8-8CAB-12241C99FE22}"/>
            </a:ext>
          </a:extLst>
        </cdr:cNvPr>
        <cdr:cNvSpPr txBox="1"/>
      </cdr:nvSpPr>
      <cdr:spPr>
        <a:xfrm xmlns:a="http://schemas.openxmlformats.org/drawingml/2006/main">
          <a:off x="791375" y="3854125"/>
          <a:ext cx="1151957" cy="27700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sz="1200" dirty="0"/>
            <a:t>6,5%</a:t>
          </a:r>
        </a:p>
      </cdr:txBody>
    </cdr:sp>
  </cdr:relSizeAnchor>
  <cdr:relSizeAnchor xmlns:cdr="http://schemas.openxmlformats.org/drawingml/2006/chartDrawing">
    <cdr:from>
      <cdr:x>0.17561</cdr:x>
      <cdr:y>0.03691</cdr:y>
    </cdr:from>
    <cdr:to>
      <cdr:x>0.8153</cdr:x>
      <cdr:y>0.03691</cdr:y>
    </cdr:to>
    <cdr:cxnSp macro="">
      <cdr:nvCxnSpPr>
        <cdr:cNvPr id="10" name="Straight Arrow Connector 9">
          <a:extLst xmlns:a="http://schemas.openxmlformats.org/drawingml/2006/main">
            <a:ext uri="{FF2B5EF4-FFF2-40B4-BE49-F238E27FC236}">
              <a16:creationId xmlns:a16="http://schemas.microsoft.com/office/drawing/2014/main" id="{91E376D5-9A8B-4260-A058-D686DCF6029D}"/>
            </a:ext>
          </a:extLst>
        </cdr:cNvPr>
        <cdr:cNvCxnSpPr/>
      </cdr:nvCxnSpPr>
      <cdr:spPr>
        <a:xfrm xmlns:a="http://schemas.openxmlformats.org/drawingml/2006/main">
          <a:off x="1403373" y="182125"/>
          <a:ext cx="5112003" cy="0"/>
        </a:xfrm>
        <a:prstGeom xmlns:a="http://schemas.openxmlformats.org/drawingml/2006/main" prst="straightConnector1">
          <a:avLst/>
        </a:prstGeom>
        <a:ln xmlns:a="http://schemas.openxmlformats.org/drawingml/2006/main">
          <a:headEnd type="oval"/>
          <a:tailEnd type="oval"/>
        </a:ln>
      </cdr:spPr>
      <cdr:style>
        <a:lnRef xmlns:a="http://schemas.openxmlformats.org/drawingml/2006/main" idx="1">
          <a:schemeClr val="accent5"/>
        </a:lnRef>
        <a:fillRef xmlns:a="http://schemas.openxmlformats.org/drawingml/2006/main" idx="0">
          <a:schemeClr val="accent5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0.42338</cdr:x>
      <cdr:y>0.10987</cdr:y>
    </cdr:from>
    <cdr:to>
      <cdr:x>0.54951</cdr:x>
      <cdr:y>0.21391</cdr:y>
    </cdr:to>
    <cdr:sp macro="" textlink="">
      <cdr:nvSpPr>
        <cdr:cNvPr id="11" name="TextBox 10">
          <a:extLst xmlns:a="http://schemas.openxmlformats.org/drawingml/2006/main">
            <a:ext uri="{FF2B5EF4-FFF2-40B4-BE49-F238E27FC236}">
              <a16:creationId xmlns:a16="http://schemas.microsoft.com/office/drawing/2014/main" id="{8E62E8D7-0FEB-4329-BA14-7ACB9D4F16D7}"/>
            </a:ext>
          </a:extLst>
        </cdr:cNvPr>
        <cdr:cNvSpPr txBox="1"/>
      </cdr:nvSpPr>
      <cdr:spPr>
        <a:xfrm xmlns:a="http://schemas.openxmlformats.org/drawingml/2006/main">
          <a:off x="3383375" y="542125"/>
          <a:ext cx="1008000" cy="5133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pl-PL" sz="1100" dirty="0"/>
        </a:p>
      </cdr:txBody>
    </cdr:sp>
  </cdr:relSizeAnchor>
  <cdr:relSizeAnchor xmlns:cdr="http://schemas.openxmlformats.org/drawingml/2006/chartDrawing">
    <cdr:from>
      <cdr:x>0.45946</cdr:x>
      <cdr:y>0.00207</cdr:y>
    </cdr:from>
    <cdr:to>
      <cdr:x>0.54054</cdr:x>
      <cdr:y>0.06044</cdr:y>
    </cdr:to>
    <cdr:sp macro="" textlink="">
      <cdr:nvSpPr>
        <cdr:cNvPr id="12" name="TextBox 11">
          <a:extLst xmlns:a="http://schemas.openxmlformats.org/drawingml/2006/main">
            <a:ext uri="{FF2B5EF4-FFF2-40B4-BE49-F238E27FC236}">
              <a16:creationId xmlns:a16="http://schemas.microsoft.com/office/drawing/2014/main" id="{BBCFA9D2-6846-422B-B0B3-F30735A32CF0}"/>
            </a:ext>
          </a:extLst>
        </cdr:cNvPr>
        <cdr:cNvSpPr txBox="1"/>
      </cdr:nvSpPr>
      <cdr:spPr>
        <a:xfrm xmlns:a="http://schemas.openxmlformats.org/drawingml/2006/main">
          <a:off x="3671716" y="10203"/>
          <a:ext cx="647941" cy="288005"/>
        </a:xfrm>
        <a:prstGeom xmlns:a="http://schemas.openxmlformats.org/drawingml/2006/main" prst="rect">
          <a:avLst/>
        </a:prstGeom>
        <a:solidFill xmlns:a="http://schemas.openxmlformats.org/drawingml/2006/main">
          <a:schemeClr val="bg2"/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pl-PL" sz="1200" dirty="0"/>
            <a:t>-8,0%</a:t>
          </a:r>
        </a:p>
      </cdr:txBody>
    </cdr:sp>
  </cdr:relSizeAnchor>
  <cdr:relSizeAnchor xmlns:cdr="http://schemas.openxmlformats.org/drawingml/2006/chartDrawing">
    <cdr:from>
      <cdr:x>0.21615</cdr:x>
      <cdr:y>0.16824</cdr:y>
    </cdr:from>
    <cdr:to>
      <cdr:x>0.36031</cdr:x>
      <cdr:y>0.22438</cdr:y>
    </cdr:to>
    <cdr:sp macro="" textlink="">
      <cdr:nvSpPr>
        <cdr:cNvPr id="13" name="TextBox 6">
          <a:extLst xmlns:a="http://schemas.openxmlformats.org/drawingml/2006/main">
            <a:ext uri="{FF2B5EF4-FFF2-40B4-BE49-F238E27FC236}">
              <a16:creationId xmlns:a16="http://schemas.microsoft.com/office/drawing/2014/main" id="{DB9D0120-1702-4258-8434-47503F2AC594}"/>
            </a:ext>
          </a:extLst>
        </cdr:cNvPr>
        <cdr:cNvSpPr txBox="1"/>
      </cdr:nvSpPr>
      <cdr:spPr>
        <a:xfrm xmlns:a="http://schemas.openxmlformats.org/drawingml/2006/main">
          <a:off x="1727375" y="830125"/>
          <a:ext cx="1152037" cy="27700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sz="1200" dirty="0"/>
            <a:t>1 510,7</a:t>
          </a:r>
        </a:p>
      </cdr:txBody>
    </cdr:sp>
  </cdr:relSizeAnchor>
  <cdr:relSizeAnchor xmlns:cdr="http://schemas.openxmlformats.org/drawingml/2006/chartDrawing">
    <cdr:from>
      <cdr:x>0.68466</cdr:x>
      <cdr:y>0.21202</cdr:y>
    </cdr:from>
    <cdr:to>
      <cdr:x>0.82881</cdr:x>
      <cdr:y>0.26816</cdr:y>
    </cdr:to>
    <cdr:sp macro="" textlink="">
      <cdr:nvSpPr>
        <cdr:cNvPr id="14" name="TextBox 6">
          <a:extLst xmlns:a="http://schemas.openxmlformats.org/drawingml/2006/main">
            <a:ext uri="{FF2B5EF4-FFF2-40B4-BE49-F238E27FC236}">
              <a16:creationId xmlns:a16="http://schemas.microsoft.com/office/drawing/2014/main" id="{868AED21-88A5-4A0D-BEA5-E3F7BC5AC41B}"/>
            </a:ext>
          </a:extLst>
        </cdr:cNvPr>
        <cdr:cNvSpPr txBox="1"/>
      </cdr:nvSpPr>
      <cdr:spPr>
        <a:xfrm xmlns:a="http://schemas.openxmlformats.org/drawingml/2006/main">
          <a:off x="5471375" y="1046125"/>
          <a:ext cx="1151957" cy="27700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sz="1200" dirty="0"/>
            <a:t>1 390,3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0.79223</cdr:x>
      <cdr:y>0.46154</cdr:y>
    </cdr:from>
    <cdr:to>
      <cdr:x>0.9089</cdr:x>
      <cdr:y>0.85451</cdr:y>
    </cdr:to>
    <cdr:sp macro="" textlink="">
      <cdr:nvSpPr>
        <cdr:cNvPr id="3" name="TextBox 6">
          <a:extLst xmlns:a="http://schemas.openxmlformats.org/drawingml/2006/main">
            <a:ext uri="{FF2B5EF4-FFF2-40B4-BE49-F238E27FC236}">
              <a16:creationId xmlns:a16="http://schemas.microsoft.com/office/drawing/2014/main" id="{3F1F5793-5BAF-4AC4-A75A-4EA46292B4A5}"/>
            </a:ext>
          </a:extLst>
        </cdr:cNvPr>
        <cdr:cNvSpPr txBox="1"/>
      </cdr:nvSpPr>
      <cdr:spPr>
        <a:xfrm xmlns:a="http://schemas.openxmlformats.org/drawingml/2006/main">
          <a:off x="6844838" y="2277288"/>
          <a:ext cx="1008029" cy="193899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pl-PL" sz="1200" dirty="0"/>
            <a:t>% </a:t>
          </a:r>
        </a:p>
        <a:p xmlns:a="http://schemas.openxmlformats.org/drawingml/2006/main">
          <a:pPr algn="ctr"/>
          <a:r>
            <a:rPr lang="pl-PL" sz="1200" dirty="0" err="1"/>
            <a:t>change</a:t>
          </a:r>
          <a:endParaRPr lang="pl-PL" sz="1200" dirty="0"/>
        </a:p>
        <a:p xmlns:a="http://schemas.openxmlformats.org/drawingml/2006/main">
          <a:pPr algn="ctr"/>
          <a:r>
            <a:rPr lang="pl-PL" sz="1200" dirty="0"/>
            <a:t>2Q26/</a:t>
          </a:r>
        </a:p>
        <a:p xmlns:a="http://schemas.openxmlformats.org/drawingml/2006/main">
          <a:pPr algn="ctr"/>
          <a:r>
            <a:rPr lang="pl-PL" sz="1200" dirty="0"/>
            <a:t>2Q25</a:t>
          </a:r>
        </a:p>
        <a:p xmlns:a="http://schemas.openxmlformats.org/drawingml/2006/main">
          <a:pPr algn="ctr"/>
          <a:endParaRPr lang="pl-PL" sz="1200" dirty="0"/>
        </a:p>
        <a:p xmlns:a="http://schemas.openxmlformats.org/drawingml/2006/main">
          <a:pPr algn="ctr"/>
          <a:endParaRPr lang="pl-PL" sz="1200" dirty="0"/>
        </a:p>
        <a:p xmlns:a="http://schemas.openxmlformats.org/drawingml/2006/main">
          <a:pPr algn="ctr"/>
          <a:r>
            <a:rPr lang="pl-PL" sz="1200" dirty="0"/>
            <a:t>-5,9%</a:t>
          </a:r>
        </a:p>
        <a:p xmlns:a="http://schemas.openxmlformats.org/drawingml/2006/main">
          <a:pPr algn="ctr"/>
          <a:endParaRPr lang="pl-PL" sz="1200" dirty="0"/>
        </a:p>
        <a:p xmlns:a="http://schemas.openxmlformats.org/drawingml/2006/main">
          <a:pPr algn="ctr"/>
          <a:endParaRPr lang="pl-PL" sz="1200" dirty="0"/>
        </a:p>
        <a:p xmlns:a="http://schemas.openxmlformats.org/drawingml/2006/main">
          <a:pPr algn="ctr"/>
          <a:r>
            <a:rPr lang="pl-PL" sz="1200" dirty="0"/>
            <a:t>-31,9%</a:t>
          </a:r>
        </a:p>
      </cdr:txBody>
    </cdr:sp>
  </cdr:relSizeAnchor>
  <cdr:relSizeAnchor xmlns:cdr="http://schemas.openxmlformats.org/drawingml/2006/chartDrawing">
    <cdr:from>
      <cdr:x>0.11667</cdr:x>
      <cdr:y>0.0515</cdr:y>
    </cdr:from>
    <cdr:to>
      <cdr:x>0.79167</cdr:x>
      <cdr:y>0.0515</cdr:y>
    </cdr:to>
    <cdr:cxnSp macro="">
      <cdr:nvCxnSpPr>
        <cdr:cNvPr id="10" name="Straight Arrow Connector 9">
          <a:extLst xmlns:a="http://schemas.openxmlformats.org/drawingml/2006/main">
            <a:ext uri="{FF2B5EF4-FFF2-40B4-BE49-F238E27FC236}">
              <a16:creationId xmlns:a16="http://schemas.microsoft.com/office/drawing/2014/main" id="{91E376D5-9A8B-4260-A058-D686DCF6029D}"/>
            </a:ext>
          </a:extLst>
        </cdr:cNvPr>
        <cdr:cNvCxnSpPr/>
      </cdr:nvCxnSpPr>
      <cdr:spPr>
        <a:xfrm xmlns:a="http://schemas.openxmlformats.org/drawingml/2006/main">
          <a:off x="1008000" y="254126"/>
          <a:ext cx="5832000" cy="0"/>
        </a:xfrm>
        <a:prstGeom xmlns:a="http://schemas.openxmlformats.org/drawingml/2006/main" prst="straightConnector1">
          <a:avLst/>
        </a:prstGeom>
        <a:ln xmlns:a="http://schemas.openxmlformats.org/drawingml/2006/main">
          <a:headEnd type="oval"/>
          <a:tailEnd type="oval"/>
        </a:ln>
      </cdr:spPr>
      <cdr:style>
        <a:lnRef xmlns:a="http://schemas.openxmlformats.org/drawingml/2006/main" idx="1">
          <a:schemeClr val="accent5"/>
        </a:lnRef>
        <a:fillRef xmlns:a="http://schemas.openxmlformats.org/drawingml/2006/main" idx="0">
          <a:schemeClr val="accent5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0.42338</cdr:x>
      <cdr:y>0.10987</cdr:y>
    </cdr:from>
    <cdr:to>
      <cdr:x>0.54951</cdr:x>
      <cdr:y>0.21391</cdr:y>
    </cdr:to>
    <cdr:sp macro="" textlink="">
      <cdr:nvSpPr>
        <cdr:cNvPr id="11" name="TextBox 10">
          <a:extLst xmlns:a="http://schemas.openxmlformats.org/drawingml/2006/main">
            <a:ext uri="{FF2B5EF4-FFF2-40B4-BE49-F238E27FC236}">
              <a16:creationId xmlns:a16="http://schemas.microsoft.com/office/drawing/2014/main" id="{8E62E8D7-0FEB-4329-BA14-7ACB9D4F16D7}"/>
            </a:ext>
          </a:extLst>
        </cdr:cNvPr>
        <cdr:cNvSpPr txBox="1"/>
      </cdr:nvSpPr>
      <cdr:spPr>
        <a:xfrm xmlns:a="http://schemas.openxmlformats.org/drawingml/2006/main">
          <a:off x="3383375" y="542125"/>
          <a:ext cx="1008000" cy="5133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pl-PL" sz="1100" dirty="0"/>
        </a:p>
      </cdr:txBody>
    </cdr:sp>
  </cdr:relSizeAnchor>
  <cdr:relSizeAnchor xmlns:cdr="http://schemas.openxmlformats.org/drawingml/2006/chartDrawing">
    <cdr:from>
      <cdr:x>0.41892</cdr:x>
      <cdr:y>0.02232</cdr:y>
    </cdr:from>
    <cdr:to>
      <cdr:x>0.5</cdr:x>
      <cdr:y>0.08069</cdr:y>
    </cdr:to>
    <cdr:sp macro="" textlink="">
      <cdr:nvSpPr>
        <cdr:cNvPr id="12" name="TextBox 11">
          <a:extLst xmlns:a="http://schemas.openxmlformats.org/drawingml/2006/main">
            <a:ext uri="{FF2B5EF4-FFF2-40B4-BE49-F238E27FC236}">
              <a16:creationId xmlns:a16="http://schemas.microsoft.com/office/drawing/2014/main" id="{BBCFA9D2-6846-422B-B0B3-F30735A32CF0}"/>
            </a:ext>
          </a:extLst>
        </cdr:cNvPr>
        <cdr:cNvSpPr txBox="1"/>
      </cdr:nvSpPr>
      <cdr:spPr>
        <a:xfrm xmlns:a="http://schemas.openxmlformats.org/drawingml/2006/main">
          <a:off x="3619468" y="110126"/>
          <a:ext cx="700532" cy="288005"/>
        </a:xfrm>
        <a:prstGeom xmlns:a="http://schemas.openxmlformats.org/drawingml/2006/main" prst="rect">
          <a:avLst/>
        </a:prstGeom>
        <a:solidFill xmlns:a="http://schemas.openxmlformats.org/drawingml/2006/main">
          <a:schemeClr val="bg2"/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pl-PL" sz="1200" dirty="0"/>
            <a:t>-7,8%</a:t>
          </a:r>
          <a:endParaRPr lang="pl-PL" sz="1100" dirty="0"/>
        </a:p>
      </cdr:txBody>
    </cdr:sp>
  </cdr:relSizeAnchor>
  <cdr:relSizeAnchor xmlns:cdr="http://schemas.openxmlformats.org/drawingml/2006/chartDrawing">
    <cdr:from>
      <cdr:x>0.70833</cdr:x>
      <cdr:y>0.21202</cdr:y>
    </cdr:from>
    <cdr:to>
      <cdr:x>0.85248</cdr:x>
      <cdr:y>0.26816</cdr:y>
    </cdr:to>
    <cdr:sp macro="" textlink="">
      <cdr:nvSpPr>
        <cdr:cNvPr id="13" name="TextBox 6">
          <a:extLst xmlns:a="http://schemas.openxmlformats.org/drawingml/2006/main">
            <a:ext uri="{FF2B5EF4-FFF2-40B4-BE49-F238E27FC236}">
              <a16:creationId xmlns:a16="http://schemas.microsoft.com/office/drawing/2014/main" id="{BE9A0A7E-E024-4B5D-A45D-6E0631A4A8F5}"/>
            </a:ext>
          </a:extLst>
        </cdr:cNvPr>
        <cdr:cNvSpPr txBox="1"/>
      </cdr:nvSpPr>
      <cdr:spPr>
        <a:xfrm xmlns:a="http://schemas.openxmlformats.org/drawingml/2006/main">
          <a:off x="6120000" y="1046126"/>
          <a:ext cx="1245456" cy="27700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sz="1200" dirty="0"/>
            <a:t>702,0</a:t>
          </a:r>
        </a:p>
      </cdr:txBody>
    </cdr:sp>
  </cdr:relSizeAnchor>
  <cdr:relSizeAnchor xmlns:cdr="http://schemas.openxmlformats.org/drawingml/2006/chartDrawing">
    <cdr:from>
      <cdr:x>0.125</cdr:x>
      <cdr:y>0.16824</cdr:y>
    </cdr:from>
    <cdr:to>
      <cdr:x>0.26916</cdr:x>
      <cdr:y>0.22438</cdr:y>
    </cdr:to>
    <cdr:sp macro="" textlink="">
      <cdr:nvSpPr>
        <cdr:cNvPr id="14" name="TextBox 6">
          <a:extLst xmlns:a="http://schemas.openxmlformats.org/drawingml/2006/main">
            <a:ext uri="{FF2B5EF4-FFF2-40B4-BE49-F238E27FC236}">
              <a16:creationId xmlns:a16="http://schemas.microsoft.com/office/drawing/2014/main" id="{BE9A0A7E-E024-4B5D-A45D-6E0631A4A8F5}"/>
            </a:ext>
          </a:extLst>
        </cdr:cNvPr>
        <cdr:cNvSpPr txBox="1"/>
      </cdr:nvSpPr>
      <cdr:spPr>
        <a:xfrm xmlns:a="http://schemas.openxmlformats.org/drawingml/2006/main">
          <a:off x="1080000" y="830126"/>
          <a:ext cx="1245542" cy="27700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sz="1200" dirty="0"/>
            <a:t>761,1</a:t>
          </a:r>
        </a:p>
      </cdr:txBody>
    </cdr:sp>
  </cdr:relSizeAnchor>
  <cdr:relSizeAnchor xmlns:cdr="http://schemas.openxmlformats.org/drawingml/2006/chartDrawing">
    <cdr:from>
      <cdr:x>0.41667</cdr:x>
      <cdr:y>0.22661</cdr:y>
    </cdr:from>
    <cdr:to>
      <cdr:x>0.56082</cdr:x>
      <cdr:y>0.28275</cdr:y>
    </cdr:to>
    <cdr:sp macro="" textlink="">
      <cdr:nvSpPr>
        <cdr:cNvPr id="15" name="TextBox 6">
          <a:extLst xmlns:a="http://schemas.openxmlformats.org/drawingml/2006/main">
            <a:ext uri="{FF2B5EF4-FFF2-40B4-BE49-F238E27FC236}">
              <a16:creationId xmlns:a16="http://schemas.microsoft.com/office/drawing/2014/main" id="{BE9A0A7E-E024-4B5D-A45D-6E0631A4A8F5}"/>
            </a:ext>
          </a:extLst>
        </cdr:cNvPr>
        <cdr:cNvSpPr txBox="1"/>
      </cdr:nvSpPr>
      <cdr:spPr>
        <a:xfrm xmlns:a="http://schemas.openxmlformats.org/drawingml/2006/main">
          <a:off x="3600000" y="1118126"/>
          <a:ext cx="1245456" cy="27700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sz="1200" dirty="0"/>
            <a:t>688,3</a:t>
          </a:r>
        </a:p>
      </cdr:txBody>
    </cdr:sp>
  </cdr:relSizeAnchor>
  <cdr:relSizeAnchor xmlns:cdr="http://schemas.openxmlformats.org/drawingml/2006/chartDrawing">
    <cdr:from>
      <cdr:x>0.40833</cdr:x>
      <cdr:y>0.10987</cdr:y>
    </cdr:from>
    <cdr:to>
      <cdr:x>0.79167</cdr:x>
      <cdr:y>0.10987</cdr:y>
    </cdr:to>
    <cdr:cxnSp macro="">
      <cdr:nvCxnSpPr>
        <cdr:cNvPr id="16" name="Straight Arrow Connector 15">
          <a:extLst xmlns:a="http://schemas.openxmlformats.org/drawingml/2006/main">
            <a:ext uri="{FF2B5EF4-FFF2-40B4-BE49-F238E27FC236}">
              <a16:creationId xmlns:a16="http://schemas.microsoft.com/office/drawing/2014/main" id="{1961B132-201F-458D-B372-22DCC3FD5125}"/>
            </a:ext>
          </a:extLst>
        </cdr:cNvPr>
        <cdr:cNvCxnSpPr/>
      </cdr:nvCxnSpPr>
      <cdr:spPr>
        <a:xfrm xmlns:a="http://schemas.openxmlformats.org/drawingml/2006/main">
          <a:off x="3528000" y="542126"/>
          <a:ext cx="3312000" cy="0"/>
        </a:xfrm>
        <a:prstGeom xmlns:a="http://schemas.openxmlformats.org/drawingml/2006/main" prst="straightConnector1">
          <a:avLst/>
        </a:prstGeom>
        <a:ln xmlns:a="http://schemas.openxmlformats.org/drawingml/2006/main">
          <a:headEnd type="oval"/>
          <a:tailEnd type="oval"/>
        </a:ln>
      </cdr:spPr>
      <cdr:style>
        <a:lnRef xmlns:a="http://schemas.openxmlformats.org/drawingml/2006/main" idx="1">
          <a:schemeClr val="accent5"/>
        </a:lnRef>
        <a:fillRef xmlns:a="http://schemas.openxmlformats.org/drawingml/2006/main" idx="0">
          <a:schemeClr val="accent5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0.575</cdr:x>
      <cdr:y>0.08069</cdr:y>
    </cdr:from>
    <cdr:to>
      <cdr:x>0.65608</cdr:x>
      <cdr:y>0.13906</cdr:y>
    </cdr:to>
    <cdr:sp macro="" textlink="">
      <cdr:nvSpPr>
        <cdr:cNvPr id="17" name="TextBox 1">
          <a:extLst xmlns:a="http://schemas.openxmlformats.org/drawingml/2006/main">
            <a:ext uri="{FF2B5EF4-FFF2-40B4-BE49-F238E27FC236}">
              <a16:creationId xmlns:a16="http://schemas.microsoft.com/office/drawing/2014/main" id="{D7BF1FA2-9540-436A-9E53-670396B4CC3B}"/>
            </a:ext>
          </a:extLst>
        </cdr:cNvPr>
        <cdr:cNvSpPr txBox="1"/>
      </cdr:nvSpPr>
      <cdr:spPr>
        <a:xfrm xmlns:a="http://schemas.openxmlformats.org/drawingml/2006/main">
          <a:off x="4968000" y="398126"/>
          <a:ext cx="700531" cy="288005"/>
        </a:xfrm>
        <a:prstGeom xmlns:a="http://schemas.openxmlformats.org/drawingml/2006/main" prst="rect">
          <a:avLst/>
        </a:prstGeom>
        <a:solidFill xmlns:a="http://schemas.openxmlformats.org/drawingml/2006/main">
          <a:schemeClr val="bg2"/>
        </a:solidFill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sz="1200" dirty="0"/>
            <a:t>2,0%</a:t>
          </a:r>
        </a:p>
      </cdr:txBody>
    </cdr:sp>
  </cdr:relSizeAnchor>
  <cdr:relSizeAnchor xmlns:cdr="http://schemas.openxmlformats.org/drawingml/2006/chartDrawing">
    <cdr:from>
      <cdr:x>0.88333</cdr:x>
      <cdr:y>0.46009</cdr:y>
    </cdr:from>
    <cdr:to>
      <cdr:x>1</cdr:x>
      <cdr:y>0.85306</cdr:y>
    </cdr:to>
    <cdr:sp macro="" textlink="">
      <cdr:nvSpPr>
        <cdr:cNvPr id="18" name="TextBox 6">
          <a:extLst xmlns:a="http://schemas.openxmlformats.org/drawingml/2006/main">
            <a:ext uri="{FF2B5EF4-FFF2-40B4-BE49-F238E27FC236}">
              <a16:creationId xmlns:a16="http://schemas.microsoft.com/office/drawing/2014/main" id="{FD554B8C-5D72-42AC-901B-24C032DD1607}"/>
            </a:ext>
          </a:extLst>
        </cdr:cNvPr>
        <cdr:cNvSpPr txBox="1"/>
      </cdr:nvSpPr>
      <cdr:spPr>
        <a:xfrm xmlns:a="http://schemas.openxmlformats.org/drawingml/2006/main">
          <a:off x="7632000" y="2270126"/>
          <a:ext cx="1008000" cy="193899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pl-PL" sz="1200" dirty="0"/>
            <a:t>% </a:t>
          </a:r>
        </a:p>
        <a:p xmlns:a="http://schemas.openxmlformats.org/drawingml/2006/main">
          <a:pPr algn="ctr"/>
          <a:r>
            <a:rPr lang="pl-PL" sz="1200" dirty="0" err="1"/>
            <a:t>change</a:t>
          </a:r>
          <a:endParaRPr lang="pl-PL" sz="1200" dirty="0"/>
        </a:p>
        <a:p xmlns:a="http://schemas.openxmlformats.org/drawingml/2006/main">
          <a:pPr algn="ctr"/>
          <a:r>
            <a:rPr lang="pl-PL" sz="1200" dirty="0"/>
            <a:t>2Q26/</a:t>
          </a:r>
        </a:p>
        <a:p xmlns:a="http://schemas.openxmlformats.org/drawingml/2006/main">
          <a:pPr algn="ctr"/>
          <a:r>
            <a:rPr lang="pl-PL" sz="1200" dirty="0"/>
            <a:t>1Q26</a:t>
          </a:r>
        </a:p>
        <a:p xmlns:a="http://schemas.openxmlformats.org/drawingml/2006/main">
          <a:pPr algn="ctr"/>
          <a:endParaRPr lang="pl-PL" sz="1200" dirty="0"/>
        </a:p>
        <a:p xmlns:a="http://schemas.openxmlformats.org/drawingml/2006/main">
          <a:pPr algn="ctr"/>
          <a:endParaRPr lang="pl-PL" sz="1200" dirty="0"/>
        </a:p>
        <a:p xmlns:a="http://schemas.openxmlformats.org/drawingml/2006/main">
          <a:pPr algn="ctr"/>
          <a:r>
            <a:rPr lang="pl-PL" sz="1200" dirty="0"/>
            <a:t>0,7%</a:t>
          </a:r>
        </a:p>
        <a:p xmlns:a="http://schemas.openxmlformats.org/drawingml/2006/main">
          <a:pPr algn="ctr"/>
          <a:endParaRPr lang="pl-PL" sz="1200" dirty="0"/>
        </a:p>
        <a:p xmlns:a="http://schemas.openxmlformats.org/drawingml/2006/main">
          <a:pPr algn="ctr"/>
          <a:endParaRPr lang="pl-PL" sz="1200" dirty="0"/>
        </a:p>
        <a:p xmlns:a="http://schemas.openxmlformats.org/drawingml/2006/main">
          <a:pPr algn="ctr"/>
          <a:r>
            <a:rPr lang="pl-PL" sz="1200" dirty="0"/>
            <a:t>32,2%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0.18012</cdr:x>
      <cdr:y>0.17073</cdr:y>
    </cdr:from>
    <cdr:to>
      <cdr:x>0.8108</cdr:x>
      <cdr:y>0.17073</cdr:y>
    </cdr:to>
    <cdr:cxnSp macro="">
      <cdr:nvCxnSpPr>
        <cdr:cNvPr id="10" name="Straight Arrow Connector 9">
          <a:extLst xmlns:a="http://schemas.openxmlformats.org/drawingml/2006/main">
            <a:ext uri="{FF2B5EF4-FFF2-40B4-BE49-F238E27FC236}">
              <a16:creationId xmlns:a16="http://schemas.microsoft.com/office/drawing/2014/main" id="{91E376D5-9A8B-4260-A058-D686DCF6029D}"/>
            </a:ext>
          </a:extLst>
        </cdr:cNvPr>
        <cdr:cNvCxnSpPr/>
      </cdr:nvCxnSpPr>
      <cdr:spPr>
        <a:xfrm xmlns:a="http://schemas.openxmlformats.org/drawingml/2006/main">
          <a:off x="1439375" y="503999"/>
          <a:ext cx="5040003" cy="0"/>
        </a:xfrm>
        <a:prstGeom xmlns:a="http://schemas.openxmlformats.org/drawingml/2006/main" prst="straightConnector1">
          <a:avLst/>
        </a:prstGeom>
        <a:ln xmlns:a="http://schemas.openxmlformats.org/drawingml/2006/main">
          <a:headEnd type="oval"/>
          <a:tailEnd type="oval"/>
        </a:ln>
      </cdr:spPr>
      <cdr:style>
        <a:lnRef xmlns:a="http://schemas.openxmlformats.org/drawingml/2006/main" idx="1">
          <a:schemeClr val="accent5"/>
        </a:lnRef>
        <a:fillRef xmlns:a="http://schemas.openxmlformats.org/drawingml/2006/main" idx="0">
          <a:schemeClr val="accent5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0.42338</cdr:x>
      <cdr:y>0.10987</cdr:y>
    </cdr:from>
    <cdr:to>
      <cdr:x>0.54951</cdr:x>
      <cdr:y>0.21391</cdr:y>
    </cdr:to>
    <cdr:sp macro="" textlink="">
      <cdr:nvSpPr>
        <cdr:cNvPr id="11" name="TextBox 10">
          <a:extLst xmlns:a="http://schemas.openxmlformats.org/drawingml/2006/main">
            <a:ext uri="{FF2B5EF4-FFF2-40B4-BE49-F238E27FC236}">
              <a16:creationId xmlns:a16="http://schemas.microsoft.com/office/drawing/2014/main" id="{8E62E8D7-0FEB-4329-BA14-7ACB9D4F16D7}"/>
            </a:ext>
          </a:extLst>
        </cdr:cNvPr>
        <cdr:cNvSpPr txBox="1"/>
      </cdr:nvSpPr>
      <cdr:spPr>
        <a:xfrm xmlns:a="http://schemas.openxmlformats.org/drawingml/2006/main">
          <a:off x="3383375" y="542125"/>
          <a:ext cx="1008000" cy="5133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pl-PL" sz="1100" dirty="0"/>
        </a:p>
      </cdr:txBody>
    </cdr:sp>
  </cdr:relSizeAnchor>
  <cdr:relSizeAnchor xmlns:cdr="http://schemas.openxmlformats.org/drawingml/2006/chartDrawing">
    <cdr:from>
      <cdr:x>0.45946</cdr:x>
      <cdr:y>0.09756</cdr:y>
    </cdr:from>
    <cdr:to>
      <cdr:x>0.54054</cdr:x>
      <cdr:y>0.1871</cdr:y>
    </cdr:to>
    <cdr:sp macro="" textlink="">
      <cdr:nvSpPr>
        <cdr:cNvPr id="12" name="TextBox 11">
          <a:extLst xmlns:a="http://schemas.openxmlformats.org/drawingml/2006/main">
            <a:ext uri="{FF2B5EF4-FFF2-40B4-BE49-F238E27FC236}">
              <a16:creationId xmlns:a16="http://schemas.microsoft.com/office/drawing/2014/main" id="{BBCFA9D2-6846-422B-B0B3-F30735A32CF0}"/>
            </a:ext>
          </a:extLst>
        </cdr:cNvPr>
        <cdr:cNvSpPr txBox="1"/>
      </cdr:nvSpPr>
      <cdr:spPr>
        <a:xfrm xmlns:a="http://schemas.openxmlformats.org/drawingml/2006/main">
          <a:off x="3671716" y="287999"/>
          <a:ext cx="647941" cy="264315"/>
        </a:xfrm>
        <a:prstGeom xmlns:a="http://schemas.openxmlformats.org/drawingml/2006/main" prst="rect">
          <a:avLst/>
        </a:prstGeom>
        <a:solidFill xmlns:a="http://schemas.openxmlformats.org/drawingml/2006/main">
          <a:schemeClr val="bg2"/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pl-PL" sz="1200" dirty="0"/>
            <a:t>-33,4%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0.12148</cdr:x>
      <cdr:y>0.20455</cdr:y>
    </cdr:from>
    <cdr:to>
      <cdr:x>0.79648</cdr:x>
      <cdr:y>0.20455</cdr:y>
    </cdr:to>
    <cdr:cxnSp macro="">
      <cdr:nvCxnSpPr>
        <cdr:cNvPr id="10" name="Straight Arrow Connector 9">
          <a:extLst xmlns:a="http://schemas.openxmlformats.org/drawingml/2006/main">
            <a:ext uri="{FF2B5EF4-FFF2-40B4-BE49-F238E27FC236}">
              <a16:creationId xmlns:a16="http://schemas.microsoft.com/office/drawing/2014/main" id="{91E376D5-9A8B-4260-A058-D686DCF6029D}"/>
            </a:ext>
          </a:extLst>
        </cdr:cNvPr>
        <cdr:cNvCxnSpPr/>
      </cdr:nvCxnSpPr>
      <cdr:spPr>
        <a:xfrm xmlns:a="http://schemas.openxmlformats.org/drawingml/2006/main">
          <a:off x="1049563" y="648000"/>
          <a:ext cx="5832000" cy="0"/>
        </a:xfrm>
        <a:prstGeom xmlns:a="http://schemas.openxmlformats.org/drawingml/2006/main" prst="straightConnector1">
          <a:avLst/>
        </a:prstGeom>
        <a:ln xmlns:a="http://schemas.openxmlformats.org/drawingml/2006/main">
          <a:headEnd type="oval"/>
          <a:tailEnd type="oval"/>
        </a:ln>
      </cdr:spPr>
      <cdr:style>
        <a:lnRef xmlns:a="http://schemas.openxmlformats.org/drawingml/2006/main" idx="1">
          <a:schemeClr val="accent5"/>
        </a:lnRef>
        <a:fillRef xmlns:a="http://schemas.openxmlformats.org/drawingml/2006/main" idx="0">
          <a:schemeClr val="accent5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0.42338</cdr:x>
      <cdr:y>0.10987</cdr:y>
    </cdr:from>
    <cdr:to>
      <cdr:x>0.54951</cdr:x>
      <cdr:y>0.21391</cdr:y>
    </cdr:to>
    <cdr:sp macro="" textlink="">
      <cdr:nvSpPr>
        <cdr:cNvPr id="11" name="TextBox 10">
          <a:extLst xmlns:a="http://schemas.openxmlformats.org/drawingml/2006/main">
            <a:ext uri="{FF2B5EF4-FFF2-40B4-BE49-F238E27FC236}">
              <a16:creationId xmlns:a16="http://schemas.microsoft.com/office/drawing/2014/main" id="{8E62E8D7-0FEB-4329-BA14-7ACB9D4F16D7}"/>
            </a:ext>
          </a:extLst>
        </cdr:cNvPr>
        <cdr:cNvSpPr txBox="1"/>
      </cdr:nvSpPr>
      <cdr:spPr>
        <a:xfrm xmlns:a="http://schemas.openxmlformats.org/drawingml/2006/main">
          <a:off x="3383375" y="542125"/>
          <a:ext cx="1008000" cy="5133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pl-PL" sz="1100" dirty="0"/>
        </a:p>
      </cdr:txBody>
    </cdr:sp>
  </cdr:relSizeAnchor>
  <cdr:relSizeAnchor xmlns:cdr="http://schemas.openxmlformats.org/drawingml/2006/chartDrawing">
    <cdr:from>
      <cdr:x>0.41844</cdr:x>
      <cdr:y>0.13636</cdr:y>
    </cdr:from>
    <cdr:to>
      <cdr:x>0.49952</cdr:x>
      <cdr:y>0.22768</cdr:y>
    </cdr:to>
    <cdr:sp macro="" textlink="">
      <cdr:nvSpPr>
        <cdr:cNvPr id="12" name="TextBox 11">
          <a:extLst xmlns:a="http://schemas.openxmlformats.org/drawingml/2006/main">
            <a:ext uri="{FF2B5EF4-FFF2-40B4-BE49-F238E27FC236}">
              <a16:creationId xmlns:a16="http://schemas.microsoft.com/office/drawing/2014/main" id="{BBCFA9D2-6846-422B-B0B3-F30735A32CF0}"/>
            </a:ext>
          </a:extLst>
        </cdr:cNvPr>
        <cdr:cNvSpPr txBox="1"/>
      </cdr:nvSpPr>
      <cdr:spPr>
        <a:xfrm xmlns:a="http://schemas.openxmlformats.org/drawingml/2006/main">
          <a:off x="3615297" y="432000"/>
          <a:ext cx="700532" cy="289293"/>
        </a:xfrm>
        <a:prstGeom xmlns:a="http://schemas.openxmlformats.org/drawingml/2006/main" prst="rect">
          <a:avLst/>
        </a:prstGeom>
        <a:solidFill xmlns:a="http://schemas.openxmlformats.org/drawingml/2006/main">
          <a:schemeClr val="bg2"/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pl-PL" sz="1200" dirty="0"/>
            <a:t>-31,9%</a:t>
          </a:r>
          <a:endParaRPr lang="pl-PL" sz="1100" dirty="0"/>
        </a:p>
      </cdr:txBody>
    </cdr:sp>
  </cdr:relSizeAnchor>
  <cdr:relSizeAnchor xmlns:cdr="http://schemas.openxmlformats.org/drawingml/2006/chartDrawing">
    <cdr:from>
      <cdr:x>0.40833</cdr:x>
      <cdr:y>0.29545</cdr:y>
    </cdr:from>
    <cdr:to>
      <cdr:x>0.79167</cdr:x>
      <cdr:y>0.29545</cdr:y>
    </cdr:to>
    <cdr:cxnSp macro="">
      <cdr:nvCxnSpPr>
        <cdr:cNvPr id="16" name="Straight Arrow Connector 15">
          <a:extLst xmlns:a="http://schemas.openxmlformats.org/drawingml/2006/main">
            <a:ext uri="{FF2B5EF4-FFF2-40B4-BE49-F238E27FC236}">
              <a16:creationId xmlns:a16="http://schemas.microsoft.com/office/drawing/2014/main" id="{1961B132-201F-458D-B372-22DCC3FD5125}"/>
            </a:ext>
          </a:extLst>
        </cdr:cNvPr>
        <cdr:cNvCxnSpPr/>
      </cdr:nvCxnSpPr>
      <cdr:spPr>
        <a:xfrm xmlns:a="http://schemas.openxmlformats.org/drawingml/2006/main">
          <a:off x="3528000" y="936000"/>
          <a:ext cx="3312000" cy="0"/>
        </a:xfrm>
        <a:prstGeom xmlns:a="http://schemas.openxmlformats.org/drawingml/2006/main" prst="straightConnector1">
          <a:avLst/>
        </a:prstGeom>
        <a:ln xmlns:a="http://schemas.openxmlformats.org/drawingml/2006/main">
          <a:headEnd type="oval"/>
          <a:tailEnd type="oval"/>
        </a:ln>
      </cdr:spPr>
      <cdr:style>
        <a:lnRef xmlns:a="http://schemas.openxmlformats.org/drawingml/2006/main" idx="1">
          <a:schemeClr val="accent5"/>
        </a:lnRef>
        <a:fillRef xmlns:a="http://schemas.openxmlformats.org/drawingml/2006/main" idx="0">
          <a:schemeClr val="accent5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0.56667</cdr:x>
      <cdr:y>0.25</cdr:y>
    </cdr:from>
    <cdr:to>
      <cdr:x>0.64775</cdr:x>
      <cdr:y>0.30837</cdr:y>
    </cdr:to>
    <cdr:sp macro="" textlink="">
      <cdr:nvSpPr>
        <cdr:cNvPr id="17" name="TextBox 1">
          <a:extLst xmlns:a="http://schemas.openxmlformats.org/drawingml/2006/main">
            <a:ext uri="{FF2B5EF4-FFF2-40B4-BE49-F238E27FC236}">
              <a16:creationId xmlns:a16="http://schemas.microsoft.com/office/drawing/2014/main" id="{D7BF1FA2-9540-436A-9E53-670396B4CC3B}"/>
            </a:ext>
          </a:extLst>
        </cdr:cNvPr>
        <cdr:cNvSpPr txBox="1"/>
      </cdr:nvSpPr>
      <cdr:spPr>
        <a:xfrm xmlns:a="http://schemas.openxmlformats.org/drawingml/2006/main">
          <a:off x="4896000" y="792000"/>
          <a:ext cx="700531" cy="184916"/>
        </a:xfrm>
        <a:prstGeom xmlns:a="http://schemas.openxmlformats.org/drawingml/2006/main" prst="rect">
          <a:avLst/>
        </a:prstGeom>
        <a:solidFill xmlns:a="http://schemas.openxmlformats.org/drawingml/2006/main">
          <a:schemeClr val="bg2"/>
        </a:solidFill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sz="1200" dirty="0"/>
            <a:t>32,2%</a:t>
          </a: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0.44963</cdr:x>
      <cdr:y>0.09704</cdr:y>
    </cdr:from>
    <cdr:to>
      <cdr:x>0.57576</cdr:x>
      <cdr:y>0.20108</cdr:y>
    </cdr:to>
    <cdr:sp macro="" textlink="">
      <cdr:nvSpPr>
        <cdr:cNvPr id="11" name="TextBox 10">
          <a:extLst xmlns:a="http://schemas.openxmlformats.org/drawingml/2006/main">
            <a:ext uri="{FF2B5EF4-FFF2-40B4-BE49-F238E27FC236}">
              <a16:creationId xmlns:a16="http://schemas.microsoft.com/office/drawing/2014/main" id="{8E62E8D7-0FEB-4329-BA14-7ACB9D4F16D7}"/>
            </a:ext>
          </a:extLst>
        </cdr:cNvPr>
        <cdr:cNvSpPr txBox="1"/>
      </cdr:nvSpPr>
      <cdr:spPr>
        <a:xfrm xmlns:a="http://schemas.openxmlformats.org/drawingml/2006/main">
          <a:off x="3593189" y="204950"/>
          <a:ext cx="1007952" cy="21972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pl-PL" sz="1100" dirty="0"/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0.42338</cdr:x>
      <cdr:y>0.10987</cdr:y>
    </cdr:from>
    <cdr:to>
      <cdr:x>0.54951</cdr:x>
      <cdr:y>0.21391</cdr:y>
    </cdr:to>
    <cdr:sp macro="" textlink="">
      <cdr:nvSpPr>
        <cdr:cNvPr id="11" name="TextBox 10">
          <a:extLst xmlns:a="http://schemas.openxmlformats.org/drawingml/2006/main">
            <a:ext uri="{FF2B5EF4-FFF2-40B4-BE49-F238E27FC236}">
              <a16:creationId xmlns:a16="http://schemas.microsoft.com/office/drawing/2014/main" id="{8E62E8D7-0FEB-4329-BA14-7ACB9D4F16D7}"/>
            </a:ext>
          </a:extLst>
        </cdr:cNvPr>
        <cdr:cNvSpPr txBox="1"/>
      </cdr:nvSpPr>
      <cdr:spPr>
        <a:xfrm xmlns:a="http://schemas.openxmlformats.org/drawingml/2006/main">
          <a:off x="3383375" y="542125"/>
          <a:ext cx="1008000" cy="5133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pl-PL" sz="1100" dirty="0"/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0.18012</cdr:x>
      <cdr:y>0.17073</cdr:y>
    </cdr:from>
    <cdr:to>
      <cdr:x>0.8108</cdr:x>
      <cdr:y>0.17073</cdr:y>
    </cdr:to>
    <cdr:cxnSp macro="">
      <cdr:nvCxnSpPr>
        <cdr:cNvPr id="10" name="Straight Arrow Connector 9">
          <a:extLst xmlns:a="http://schemas.openxmlformats.org/drawingml/2006/main">
            <a:ext uri="{FF2B5EF4-FFF2-40B4-BE49-F238E27FC236}">
              <a16:creationId xmlns:a16="http://schemas.microsoft.com/office/drawing/2014/main" id="{91E376D5-9A8B-4260-A058-D686DCF6029D}"/>
            </a:ext>
          </a:extLst>
        </cdr:cNvPr>
        <cdr:cNvCxnSpPr/>
      </cdr:nvCxnSpPr>
      <cdr:spPr>
        <a:xfrm xmlns:a="http://schemas.openxmlformats.org/drawingml/2006/main">
          <a:off x="1439375" y="503999"/>
          <a:ext cx="5040003" cy="0"/>
        </a:xfrm>
        <a:prstGeom xmlns:a="http://schemas.openxmlformats.org/drawingml/2006/main" prst="straightConnector1">
          <a:avLst/>
        </a:prstGeom>
        <a:ln xmlns:a="http://schemas.openxmlformats.org/drawingml/2006/main">
          <a:headEnd type="oval"/>
          <a:tailEnd type="oval"/>
        </a:ln>
      </cdr:spPr>
      <cdr:style>
        <a:lnRef xmlns:a="http://schemas.openxmlformats.org/drawingml/2006/main" idx="1">
          <a:schemeClr val="accent5"/>
        </a:lnRef>
        <a:fillRef xmlns:a="http://schemas.openxmlformats.org/drawingml/2006/main" idx="0">
          <a:schemeClr val="accent5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0.42338</cdr:x>
      <cdr:y>0.10987</cdr:y>
    </cdr:from>
    <cdr:to>
      <cdr:x>0.54951</cdr:x>
      <cdr:y>0.21391</cdr:y>
    </cdr:to>
    <cdr:sp macro="" textlink="">
      <cdr:nvSpPr>
        <cdr:cNvPr id="11" name="TextBox 10">
          <a:extLst xmlns:a="http://schemas.openxmlformats.org/drawingml/2006/main">
            <a:ext uri="{FF2B5EF4-FFF2-40B4-BE49-F238E27FC236}">
              <a16:creationId xmlns:a16="http://schemas.microsoft.com/office/drawing/2014/main" id="{8E62E8D7-0FEB-4329-BA14-7ACB9D4F16D7}"/>
            </a:ext>
          </a:extLst>
        </cdr:cNvPr>
        <cdr:cNvSpPr txBox="1"/>
      </cdr:nvSpPr>
      <cdr:spPr>
        <a:xfrm xmlns:a="http://schemas.openxmlformats.org/drawingml/2006/main">
          <a:off x="3383375" y="542125"/>
          <a:ext cx="1008000" cy="5133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pl-PL" sz="1100" dirty="0"/>
        </a:p>
      </cdr:txBody>
    </cdr:sp>
  </cdr:relSizeAnchor>
  <cdr:relSizeAnchor xmlns:cdr="http://schemas.openxmlformats.org/drawingml/2006/chartDrawing">
    <cdr:from>
      <cdr:x>0.45946</cdr:x>
      <cdr:y>0.09756</cdr:y>
    </cdr:from>
    <cdr:to>
      <cdr:x>0.54054</cdr:x>
      <cdr:y>0.1871</cdr:y>
    </cdr:to>
    <cdr:sp macro="" textlink="">
      <cdr:nvSpPr>
        <cdr:cNvPr id="12" name="TextBox 11">
          <a:extLst xmlns:a="http://schemas.openxmlformats.org/drawingml/2006/main">
            <a:ext uri="{FF2B5EF4-FFF2-40B4-BE49-F238E27FC236}">
              <a16:creationId xmlns:a16="http://schemas.microsoft.com/office/drawing/2014/main" id="{BBCFA9D2-6846-422B-B0B3-F30735A32CF0}"/>
            </a:ext>
          </a:extLst>
        </cdr:cNvPr>
        <cdr:cNvSpPr txBox="1"/>
      </cdr:nvSpPr>
      <cdr:spPr>
        <a:xfrm xmlns:a="http://schemas.openxmlformats.org/drawingml/2006/main">
          <a:off x="3671716" y="287999"/>
          <a:ext cx="647941" cy="264315"/>
        </a:xfrm>
        <a:prstGeom xmlns:a="http://schemas.openxmlformats.org/drawingml/2006/main" prst="rect">
          <a:avLst/>
        </a:prstGeom>
        <a:solidFill xmlns:a="http://schemas.openxmlformats.org/drawingml/2006/main">
          <a:schemeClr val="bg2"/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pl-PL" sz="1200" dirty="0"/>
            <a:t>-6,2%</a:t>
          </a: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0.12148</cdr:x>
      <cdr:y>0.20455</cdr:y>
    </cdr:from>
    <cdr:to>
      <cdr:x>0.79648</cdr:x>
      <cdr:y>0.20455</cdr:y>
    </cdr:to>
    <cdr:cxnSp macro="">
      <cdr:nvCxnSpPr>
        <cdr:cNvPr id="10" name="Straight Arrow Connector 9">
          <a:extLst xmlns:a="http://schemas.openxmlformats.org/drawingml/2006/main">
            <a:ext uri="{FF2B5EF4-FFF2-40B4-BE49-F238E27FC236}">
              <a16:creationId xmlns:a16="http://schemas.microsoft.com/office/drawing/2014/main" id="{91E376D5-9A8B-4260-A058-D686DCF6029D}"/>
            </a:ext>
          </a:extLst>
        </cdr:cNvPr>
        <cdr:cNvCxnSpPr/>
      </cdr:nvCxnSpPr>
      <cdr:spPr>
        <a:xfrm xmlns:a="http://schemas.openxmlformats.org/drawingml/2006/main">
          <a:off x="1049563" y="648000"/>
          <a:ext cx="5832000" cy="0"/>
        </a:xfrm>
        <a:prstGeom xmlns:a="http://schemas.openxmlformats.org/drawingml/2006/main" prst="straightConnector1">
          <a:avLst/>
        </a:prstGeom>
        <a:ln xmlns:a="http://schemas.openxmlformats.org/drawingml/2006/main">
          <a:headEnd type="oval"/>
          <a:tailEnd type="oval"/>
        </a:ln>
      </cdr:spPr>
      <cdr:style>
        <a:lnRef xmlns:a="http://schemas.openxmlformats.org/drawingml/2006/main" idx="1">
          <a:schemeClr val="accent5"/>
        </a:lnRef>
        <a:fillRef xmlns:a="http://schemas.openxmlformats.org/drawingml/2006/main" idx="0">
          <a:schemeClr val="accent5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0.42338</cdr:x>
      <cdr:y>0.10987</cdr:y>
    </cdr:from>
    <cdr:to>
      <cdr:x>0.54951</cdr:x>
      <cdr:y>0.21391</cdr:y>
    </cdr:to>
    <cdr:sp macro="" textlink="">
      <cdr:nvSpPr>
        <cdr:cNvPr id="11" name="TextBox 10">
          <a:extLst xmlns:a="http://schemas.openxmlformats.org/drawingml/2006/main">
            <a:ext uri="{FF2B5EF4-FFF2-40B4-BE49-F238E27FC236}">
              <a16:creationId xmlns:a16="http://schemas.microsoft.com/office/drawing/2014/main" id="{8E62E8D7-0FEB-4329-BA14-7ACB9D4F16D7}"/>
            </a:ext>
          </a:extLst>
        </cdr:cNvPr>
        <cdr:cNvSpPr txBox="1"/>
      </cdr:nvSpPr>
      <cdr:spPr>
        <a:xfrm xmlns:a="http://schemas.openxmlformats.org/drawingml/2006/main">
          <a:off x="3383375" y="542125"/>
          <a:ext cx="1008000" cy="5133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pl-PL" sz="1100" dirty="0"/>
        </a:p>
      </cdr:txBody>
    </cdr:sp>
  </cdr:relSizeAnchor>
  <cdr:relSizeAnchor xmlns:cdr="http://schemas.openxmlformats.org/drawingml/2006/chartDrawing">
    <cdr:from>
      <cdr:x>0.41844</cdr:x>
      <cdr:y>0.13636</cdr:y>
    </cdr:from>
    <cdr:to>
      <cdr:x>0.49952</cdr:x>
      <cdr:y>0.22768</cdr:y>
    </cdr:to>
    <cdr:sp macro="" textlink="">
      <cdr:nvSpPr>
        <cdr:cNvPr id="12" name="TextBox 11">
          <a:extLst xmlns:a="http://schemas.openxmlformats.org/drawingml/2006/main">
            <a:ext uri="{FF2B5EF4-FFF2-40B4-BE49-F238E27FC236}">
              <a16:creationId xmlns:a16="http://schemas.microsoft.com/office/drawing/2014/main" id="{BBCFA9D2-6846-422B-B0B3-F30735A32CF0}"/>
            </a:ext>
          </a:extLst>
        </cdr:cNvPr>
        <cdr:cNvSpPr txBox="1"/>
      </cdr:nvSpPr>
      <cdr:spPr>
        <a:xfrm xmlns:a="http://schemas.openxmlformats.org/drawingml/2006/main">
          <a:off x="3615297" y="432000"/>
          <a:ext cx="700532" cy="289293"/>
        </a:xfrm>
        <a:prstGeom xmlns:a="http://schemas.openxmlformats.org/drawingml/2006/main" prst="rect">
          <a:avLst/>
        </a:prstGeom>
        <a:solidFill xmlns:a="http://schemas.openxmlformats.org/drawingml/2006/main">
          <a:schemeClr val="bg2"/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pl-PL" sz="1200" dirty="0"/>
            <a:t>-5,9%</a:t>
          </a:r>
          <a:endParaRPr lang="pl-PL" sz="1100" dirty="0"/>
        </a:p>
      </cdr:txBody>
    </cdr:sp>
  </cdr:relSizeAnchor>
  <cdr:relSizeAnchor xmlns:cdr="http://schemas.openxmlformats.org/drawingml/2006/chartDrawing">
    <cdr:from>
      <cdr:x>0.40833</cdr:x>
      <cdr:y>0.29545</cdr:y>
    </cdr:from>
    <cdr:to>
      <cdr:x>0.79167</cdr:x>
      <cdr:y>0.29545</cdr:y>
    </cdr:to>
    <cdr:cxnSp macro="">
      <cdr:nvCxnSpPr>
        <cdr:cNvPr id="16" name="Straight Arrow Connector 15">
          <a:extLst xmlns:a="http://schemas.openxmlformats.org/drawingml/2006/main">
            <a:ext uri="{FF2B5EF4-FFF2-40B4-BE49-F238E27FC236}">
              <a16:creationId xmlns:a16="http://schemas.microsoft.com/office/drawing/2014/main" id="{1961B132-201F-458D-B372-22DCC3FD5125}"/>
            </a:ext>
          </a:extLst>
        </cdr:cNvPr>
        <cdr:cNvCxnSpPr/>
      </cdr:nvCxnSpPr>
      <cdr:spPr>
        <a:xfrm xmlns:a="http://schemas.openxmlformats.org/drawingml/2006/main">
          <a:off x="3528000" y="936000"/>
          <a:ext cx="3312000" cy="0"/>
        </a:xfrm>
        <a:prstGeom xmlns:a="http://schemas.openxmlformats.org/drawingml/2006/main" prst="straightConnector1">
          <a:avLst/>
        </a:prstGeom>
        <a:ln xmlns:a="http://schemas.openxmlformats.org/drawingml/2006/main">
          <a:headEnd type="oval"/>
          <a:tailEnd type="oval"/>
        </a:ln>
      </cdr:spPr>
      <cdr:style>
        <a:lnRef xmlns:a="http://schemas.openxmlformats.org/drawingml/2006/main" idx="1">
          <a:schemeClr val="accent5"/>
        </a:lnRef>
        <a:fillRef xmlns:a="http://schemas.openxmlformats.org/drawingml/2006/main" idx="0">
          <a:schemeClr val="accent5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0.56667</cdr:x>
      <cdr:y>0.25</cdr:y>
    </cdr:from>
    <cdr:to>
      <cdr:x>0.64775</cdr:x>
      <cdr:y>0.30837</cdr:y>
    </cdr:to>
    <cdr:sp macro="" textlink="">
      <cdr:nvSpPr>
        <cdr:cNvPr id="17" name="TextBox 1">
          <a:extLst xmlns:a="http://schemas.openxmlformats.org/drawingml/2006/main">
            <a:ext uri="{FF2B5EF4-FFF2-40B4-BE49-F238E27FC236}">
              <a16:creationId xmlns:a16="http://schemas.microsoft.com/office/drawing/2014/main" id="{D7BF1FA2-9540-436A-9E53-670396B4CC3B}"/>
            </a:ext>
          </a:extLst>
        </cdr:cNvPr>
        <cdr:cNvSpPr txBox="1"/>
      </cdr:nvSpPr>
      <cdr:spPr>
        <a:xfrm xmlns:a="http://schemas.openxmlformats.org/drawingml/2006/main">
          <a:off x="4896000" y="792000"/>
          <a:ext cx="700531" cy="184916"/>
        </a:xfrm>
        <a:prstGeom xmlns:a="http://schemas.openxmlformats.org/drawingml/2006/main" prst="rect">
          <a:avLst/>
        </a:prstGeom>
        <a:solidFill xmlns:a="http://schemas.openxmlformats.org/drawingml/2006/main">
          <a:schemeClr val="bg2"/>
        </a:solidFill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sz="1200" dirty="0"/>
            <a:t>0,7%</a:t>
          </a: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0.44963</cdr:x>
      <cdr:y>0.09704</cdr:y>
    </cdr:from>
    <cdr:to>
      <cdr:x>0.57576</cdr:x>
      <cdr:y>0.20108</cdr:y>
    </cdr:to>
    <cdr:sp macro="" textlink="">
      <cdr:nvSpPr>
        <cdr:cNvPr id="11" name="TextBox 10">
          <a:extLst xmlns:a="http://schemas.openxmlformats.org/drawingml/2006/main">
            <a:ext uri="{FF2B5EF4-FFF2-40B4-BE49-F238E27FC236}">
              <a16:creationId xmlns:a16="http://schemas.microsoft.com/office/drawing/2014/main" id="{8E62E8D7-0FEB-4329-BA14-7ACB9D4F16D7}"/>
            </a:ext>
          </a:extLst>
        </cdr:cNvPr>
        <cdr:cNvSpPr txBox="1"/>
      </cdr:nvSpPr>
      <cdr:spPr>
        <a:xfrm xmlns:a="http://schemas.openxmlformats.org/drawingml/2006/main">
          <a:off x="3593189" y="204950"/>
          <a:ext cx="1007952" cy="21972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pl-PL" sz="1100" dirty="0"/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0.42338</cdr:x>
      <cdr:y>0.10987</cdr:y>
    </cdr:from>
    <cdr:to>
      <cdr:x>0.54951</cdr:x>
      <cdr:y>0.21391</cdr:y>
    </cdr:to>
    <cdr:sp macro="" textlink="">
      <cdr:nvSpPr>
        <cdr:cNvPr id="11" name="TextBox 10">
          <a:extLst xmlns:a="http://schemas.openxmlformats.org/drawingml/2006/main">
            <a:ext uri="{FF2B5EF4-FFF2-40B4-BE49-F238E27FC236}">
              <a16:creationId xmlns:a16="http://schemas.microsoft.com/office/drawing/2014/main" id="{8E62E8D7-0FEB-4329-BA14-7ACB9D4F16D7}"/>
            </a:ext>
          </a:extLst>
        </cdr:cNvPr>
        <cdr:cNvSpPr txBox="1"/>
      </cdr:nvSpPr>
      <cdr:spPr>
        <a:xfrm xmlns:a="http://schemas.openxmlformats.org/drawingml/2006/main">
          <a:off x="3383375" y="542125"/>
          <a:ext cx="1008000" cy="5133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pl-PL" sz="1100" dirty="0"/>
        </a:p>
      </cdr:txBody>
    </cdr: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0.17561</cdr:x>
      <cdr:y>0.03691</cdr:y>
    </cdr:from>
    <cdr:to>
      <cdr:x>0.8153</cdr:x>
      <cdr:y>0.03691</cdr:y>
    </cdr:to>
    <cdr:cxnSp macro="">
      <cdr:nvCxnSpPr>
        <cdr:cNvPr id="10" name="Straight Arrow Connector 9">
          <a:extLst xmlns:a="http://schemas.openxmlformats.org/drawingml/2006/main">
            <a:ext uri="{FF2B5EF4-FFF2-40B4-BE49-F238E27FC236}">
              <a16:creationId xmlns:a16="http://schemas.microsoft.com/office/drawing/2014/main" id="{91E376D5-9A8B-4260-A058-D686DCF6029D}"/>
            </a:ext>
          </a:extLst>
        </cdr:cNvPr>
        <cdr:cNvCxnSpPr/>
      </cdr:nvCxnSpPr>
      <cdr:spPr>
        <a:xfrm xmlns:a="http://schemas.openxmlformats.org/drawingml/2006/main">
          <a:off x="1403373" y="182125"/>
          <a:ext cx="5112003" cy="0"/>
        </a:xfrm>
        <a:prstGeom xmlns:a="http://schemas.openxmlformats.org/drawingml/2006/main" prst="straightConnector1">
          <a:avLst/>
        </a:prstGeom>
        <a:ln xmlns:a="http://schemas.openxmlformats.org/drawingml/2006/main">
          <a:headEnd type="oval"/>
          <a:tailEnd type="oval"/>
        </a:ln>
      </cdr:spPr>
      <cdr:style>
        <a:lnRef xmlns:a="http://schemas.openxmlformats.org/drawingml/2006/main" idx="1">
          <a:schemeClr val="accent5"/>
        </a:lnRef>
        <a:fillRef xmlns:a="http://schemas.openxmlformats.org/drawingml/2006/main" idx="0">
          <a:schemeClr val="accent5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0.42338</cdr:x>
      <cdr:y>0.10987</cdr:y>
    </cdr:from>
    <cdr:to>
      <cdr:x>0.54951</cdr:x>
      <cdr:y>0.21391</cdr:y>
    </cdr:to>
    <cdr:sp macro="" textlink="">
      <cdr:nvSpPr>
        <cdr:cNvPr id="11" name="TextBox 10">
          <a:extLst xmlns:a="http://schemas.openxmlformats.org/drawingml/2006/main">
            <a:ext uri="{FF2B5EF4-FFF2-40B4-BE49-F238E27FC236}">
              <a16:creationId xmlns:a16="http://schemas.microsoft.com/office/drawing/2014/main" id="{8E62E8D7-0FEB-4329-BA14-7ACB9D4F16D7}"/>
            </a:ext>
          </a:extLst>
        </cdr:cNvPr>
        <cdr:cNvSpPr txBox="1"/>
      </cdr:nvSpPr>
      <cdr:spPr>
        <a:xfrm xmlns:a="http://schemas.openxmlformats.org/drawingml/2006/main">
          <a:off x="3383375" y="542125"/>
          <a:ext cx="1008000" cy="5133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pl-PL" sz="1100" dirty="0"/>
        </a:p>
      </cdr:txBody>
    </cdr:sp>
  </cdr:relSizeAnchor>
  <cdr:relSizeAnchor xmlns:cdr="http://schemas.openxmlformats.org/drawingml/2006/chartDrawing">
    <cdr:from>
      <cdr:x>0.45946</cdr:x>
      <cdr:y>0.00207</cdr:y>
    </cdr:from>
    <cdr:to>
      <cdr:x>0.55852</cdr:x>
      <cdr:y>0.0661</cdr:y>
    </cdr:to>
    <cdr:sp macro="" textlink="">
      <cdr:nvSpPr>
        <cdr:cNvPr id="12" name="TextBox 11">
          <a:extLst xmlns:a="http://schemas.openxmlformats.org/drawingml/2006/main">
            <a:ext uri="{FF2B5EF4-FFF2-40B4-BE49-F238E27FC236}">
              <a16:creationId xmlns:a16="http://schemas.microsoft.com/office/drawing/2014/main" id="{BBCFA9D2-6846-422B-B0B3-F30735A32CF0}"/>
            </a:ext>
          </a:extLst>
        </cdr:cNvPr>
        <cdr:cNvSpPr txBox="1"/>
      </cdr:nvSpPr>
      <cdr:spPr>
        <a:xfrm xmlns:a="http://schemas.openxmlformats.org/drawingml/2006/main">
          <a:off x="3671717" y="10214"/>
          <a:ext cx="791658" cy="315911"/>
        </a:xfrm>
        <a:prstGeom xmlns:a="http://schemas.openxmlformats.org/drawingml/2006/main" prst="rect">
          <a:avLst/>
        </a:prstGeom>
        <a:solidFill xmlns:a="http://schemas.openxmlformats.org/drawingml/2006/main">
          <a:schemeClr val="bg2"/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pl-PL" sz="1200" dirty="0"/>
            <a:t>-30,9%</a:t>
          </a:r>
        </a:p>
      </cdr:txBody>
    </cdr:sp>
  </cdr:relSizeAnchor>
  <cdr:relSizeAnchor xmlns:cdr="http://schemas.openxmlformats.org/drawingml/2006/chartDrawing">
    <cdr:from>
      <cdr:x>0.22516</cdr:x>
      <cdr:y>0.2558</cdr:y>
    </cdr:from>
    <cdr:to>
      <cdr:x>0.36932</cdr:x>
      <cdr:y>0.31193</cdr:y>
    </cdr:to>
    <cdr:sp macro="" textlink="">
      <cdr:nvSpPr>
        <cdr:cNvPr id="13" name="TextBox 6">
          <a:extLst xmlns:a="http://schemas.openxmlformats.org/drawingml/2006/main">
            <a:ext uri="{FF2B5EF4-FFF2-40B4-BE49-F238E27FC236}">
              <a16:creationId xmlns:a16="http://schemas.microsoft.com/office/drawing/2014/main" id="{DB9D0120-1702-4258-8434-47503F2AC594}"/>
            </a:ext>
          </a:extLst>
        </cdr:cNvPr>
        <cdr:cNvSpPr txBox="1"/>
      </cdr:nvSpPr>
      <cdr:spPr>
        <a:xfrm xmlns:a="http://schemas.openxmlformats.org/drawingml/2006/main">
          <a:off x="1799375" y="1262125"/>
          <a:ext cx="1152037" cy="27700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sz="1200" dirty="0"/>
            <a:t>98,6</a:t>
          </a:r>
        </a:p>
      </cdr:txBody>
    </cdr:sp>
  </cdr:relSizeAnchor>
  <cdr:relSizeAnchor xmlns:cdr="http://schemas.openxmlformats.org/drawingml/2006/chartDrawing">
    <cdr:from>
      <cdr:x>0.71169</cdr:x>
      <cdr:y>0.40956</cdr:y>
    </cdr:from>
    <cdr:to>
      <cdr:x>0.85584</cdr:x>
      <cdr:y>0.4657</cdr:y>
    </cdr:to>
    <cdr:sp macro="" textlink="">
      <cdr:nvSpPr>
        <cdr:cNvPr id="14" name="TextBox 6">
          <a:extLst xmlns:a="http://schemas.openxmlformats.org/drawingml/2006/main">
            <a:ext uri="{FF2B5EF4-FFF2-40B4-BE49-F238E27FC236}">
              <a16:creationId xmlns:a16="http://schemas.microsoft.com/office/drawing/2014/main" id="{868AED21-88A5-4A0D-BEA5-E3F7BC5AC41B}"/>
            </a:ext>
          </a:extLst>
        </cdr:cNvPr>
        <cdr:cNvSpPr txBox="1"/>
      </cdr:nvSpPr>
      <cdr:spPr>
        <a:xfrm xmlns:a="http://schemas.openxmlformats.org/drawingml/2006/main">
          <a:off x="5687375" y="2020817"/>
          <a:ext cx="1151956" cy="27700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sz="1200" dirty="0"/>
            <a:t>68,1</a:t>
          </a:r>
        </a:p>
      </cdr:txBody>
    </cdr:sp>
  </cdr:relSizeAnchor>
</c:userShapes>
</file>

<file path=ppt/drawings/drawing12.xml><?xml version="1.0" encoding="utf-8"?>
<c:userShapes xmlns:c="http://schemas.openxmlformats.org/drawingml/2006/chart">
  <cdr:relSizeAnchor xmlns:cdr="http://schemas.openxmlformats.org/drawingml/2006/chartDrawing">
    <cdr:from>
      <cdr:x>0.79654</cdr:x>
      <cdr:y>0.46183</cdr:y>
    </cdr:from>
    <cdr:to>
      <cdr:x>0.90833</cdr:x>
      <cdr:y>0.8548</cdr:y>
    </cdr:to>
    <cdr:sp macro="" textlink="">
      <cdr:nvSpPr>
        <cdr:cNvPr id="3" name="TextBox 6">
          <a:extLst xmlns:a="http://schemas.openxmlformats.org/drawingml/2006/main">
            <a:ext uri="{FF2B5EF4-FFF2-40B4-BE49-F238E27FC236}">
              <a16:creationId xmlns:a16="http://schemas.microsoft.com/office/drawing/2014/main" id="{3F1F5793-5BAF-4AC4-A75A-4EA46292B4A5}"/>
            </a:ext>
          </a:extLst>
        </cdr:cNvPr>
        <cdr:cNvSpPr txBox="1"/>
      </cdr:nvSpPr>
      <cdr:spPr>
        <a:xfrm xmlns:a="http://schemas.openxmlformats.org/drawingml/2006/main">
          <a:off x="6882085" y="2278708"/>
          <a:ext cx="965915" cy="193899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pl-PL" sz="1200" dirty="0"/>
            <a:t>% </a:t>
          </a:r>
        </a:p>
        <a:p xmlns:a="http://schemas.openxmlformats.org/drawingml/2006/main">
          <a:pPr algn="ctr"/>
          <a:r>
            <a:rPr lang="pl-PL" sz="1200" dirty="0" err="1"/>
            <a:t>change</a:t>
          </a:r>
          <a:endParaRPr lang="pl-PL" sz="1200" dirty="0"/>
        </a:p>
        <a:p xmlns:a="http://schemas.openxmlformats.org/drawingml/2006/main">
          <a:pPr algn="ctr"/>
          <a:r>
            <a:rPr lang="pl-PL" sz="1200" dirty="0"/>
            <a:t>2Q26/</a:t>
          </a:r>
        </a:p>
        <a:p xmlns:a="http://schemas.openxmlformats.org/drawingml/2006/main">
          <a:pPr algn="ctr"/>
          <a:r>
            <a:rPr lang="pl-PL" sz="1200" dirty="0"/>
            <a:t>2Q25</a:t>
          </a:r>
        </a:p>
        <a:p xmlns:a="http://schemas.openxmlformats.org/drawingml/2006/main">
          <a:pPr algn="ctr"/>
          <a:endParaRPr lang="pl-PL" sz="1200" dirty="0"/>
        </a:p>
        <a:p xmlns:a="http://schemas.openxmlformats.org/drawingml/2006/main">
          <a:pPr algn="ctr"/>
          <a:endParaRPr lang="pl-PL" sz="1200" dirty="0"/>
        </a:p>
        <a:p xmlns:a="http://schemas.openxmlformats.org/drawingml/2006/main">
          <a:pPr algn="ctr"/>
          <a:r>
            <a:rPr lang="pl-PL" sz="1200" dirty="0"/>
            <a:t>-54,0%</a:t>
          </a:r>
        </a:p>
        <a:p xmlns:a="http://schemas.openxmlformats.org/drawingml/2006/main">
          <a:pPr algn="ctr"/>
          <a:endParaRPr lang="pl-PL" sz="1200" dirty="0"/>
        </a:p>
        <a:p xmlns:a="http://schemas.openxmlformats.org/drawingml/2006/main">
          <a:pPr algn="ctr"/>
          <a:endParaRPr lang="pl-PL" sz="1200" dirty="0"/>
        </a:p>
        <a:p xmlns:a="http://schemas.openxmlformats.org/drawingml/2006/main">
          <a:pPr algn="ctr"/>
          <a:r>
            <a:rPr lang="pl-PL" sz="1200" dirty="0"/>
            <a:t>81,2%</a:t>
          </a:r>
        </a:p>
      </cdr:txBody>
    </cdr:sp>
  </cdr:relSizeAnchor>
  <cdr:relSizeAnchor xmlns:cdr="http://schemas.openxmlformats.org/drawingml/2006/chartDrawing">
    <cdr:from>
      <cdr:x>0.11667</cdr:x>
      <cdr:y>0.0515</cdr:y>
    </cdr:from>
    <cdr:to>
      <cdr:x>0.79167</cdr:x>
      <cdr:y>0.0515</cdr:y>
    </cdr:to>
    <cdr:cxnSp macro="">
      <cdr:nvCxnSpPr>
        <cdr:cNvPr id="10" name="Straight Arrow Connector 9">
          <a:extLst xmlns:a="http://schemas.openxmlformats.org/drawingml/2006/main">
            <a:ext uri="{FF2B5EF4-FFF2-40B4-BE49-F238E27FC236}">
              <a16:creationId xmlns:a16="http://schemas.microsoft.com/office/drawing/2014/main" id="{91E376D5-9A8B-4260-A058-D686DCF6029D}"/>
            </a:ext>
          </a:extLst>
        </cdr:cNvPr>
        <cdr:cNvCxnSpPr/>
      </cdr:nvCxnSpPr>
      <cdr:spPr>
        <a:xfrm xmlns:a="http://schemas.openxmlformats.org/drawingml/2006/main">
          <a:off x="1008000" y="254126"/>
          <a:ext cx="5832000" cy="0"/>
        </a:xfrm>
        <a:prstGeom xmlns:a="http://schemas.openxmlformats.org/drawingml/2006/main" prst="straightConnector1">
          <a:avLst/>
        </a:prstGeom>
        <a:ln xmlns:a="http://schemas.openxmlformats.org/drawingml/2006/main">
          <a:headEnd type="oval"/>
          <a:tailEnd type="oval"/>
        </a:ln>
      </cdr:spPr>
      <cdr:style>
        <a:lnRef xmlns:a="http://schemas.openxmlformats.org/drawingml/2006/main" idx="1">
          <a:schemeClr val="accent5"/>
        </a:lnRef>
        <a:fillRef xmlns:a="http://schemas.openxmlformats.org/drawingml/2006/main" idx="0">
          <a:schemeClr val="accent5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0.42338</cdr:x>
      <cdr:y>0.10987</cdr:y>
    </cdr:from>
    <cdr:to>
      <cdr:x>0.54951</cdr:x>
      <cdr:y>0.21391</cdr:y>
    </cdr:to>
    <cdr:sp macro="" textlink="">
      <cdr:nvSpPr>
        <cdr:cNvPr id="11" name="TextBox 10">
          <a:extLst xmlns:a="http://schemas.openxmlformats.org/drawingml/2006/main">
            <a:ext uri="{FF2B5EF4-FFF2-40B4-BE49-F238E27FC236}">
              <a16:creationId xmlns:a16="http://schemas.microsoft.com/office/drawing/2014/main" id="{8E62E8D7-0FEB-4329-BA14-7ACB9D4F16D7}"/>
            </a:ext>
          </a:extLst>
        </cdr:cNvPr>
        <cdr:cNvSpPr txBox="1"/>
      </cdr:nvSpPr>
      <cdr:spPr>
        <a:xfrm xmlns:a="http://schemas.openxmlformats.org/drawingml/2006/main">
          <a:off x="3383375" y="542125"/>
          <a:ext cx="1008000" cy="5133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pl-PL" sz="1100" dirty="0"/>
        </a:p>
      </cdr:txBody>
    </cdr:sp>
  </cdr:relSizeAnchor>
  <cdr:relSizeAnchor xmlns:cdr="http://schemas.openxmlformats.org/drawingml/2006/chartDrawing">
    <cdr:from>
      <cdr:x>0.40459</cdr:x>
      <cdr:y>0.02232</cdr:y>
    </cdr:from>
    <cdr:to>
      <cdr:x>0.51067</cdr:x>
      <cdr:y>0.08069</cdr:y>
    </cdr:to>
    <cdr:sp macro="" textlink="">
      <cdr:nvSpPr>
        <cdr:cNvPr id="12" name="TextBox 11">
          <a:extLst xmlns:a="http://schemas.openxmlformats.org/drawingml/2006/main">
            <a:ext uri="{FF2B5EF4-FFF2-40B4-BE49-F238E27FC236}">
              <a16:creationId xmlns:a16="http://schemas.microsoft.com/office/drawing/2014/main" id="{BBCFA9D2-6846-422B-B0B3-F30735A32CF0}"/>
            </a:ext>
          </a:extLst>
        </cdr:cNvPr>
        <cdr:cNvSpPr txBox="1"/>
      </cdr:nvSpPr>
      <cdr:spPr>
        <a:xfrm xmlns:a="http://schemas.openxmlformats.org/drawingml/2006/main">
          <a:off x="3495649" y="110126"/>
          <a:ext cx="916532" cy="2880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2"/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pl-PL" sz="1200" dirty="0"/>
            <a:t>-45,4%</a:t>
          </a:r>
          <a:endParaRPr lang="pl-PL" sz="1100" dirty="0"/>
        </a:p>
      </cdr:txBody>
    </cdr:sp>
  </cdr:relSizeAnchor>
  <cdr:relSizeAnchor xmlns:cdr="http://schemas.openxmlformats.org/drawingml/2006/chartDrawing">
    <cdr:from>
      <cdr:x>0.72154</cdr:x>
      <cdr:y>0.72275</cdr:y>
    </cdr:from>
    <cdr:to>
      <cdr:x>0.86569</cdr:x>
      <cdr:y>0.77889</cdr:y>
    </cdr:to>
    <cdr:sp macro="" textlink="">
      <cdr:nvSpPr>
        <cdr:cNvPr id="13" name="TextBox 6">
          <a:extLst xmlns:a="http://schemas.openxmlformats.org/drawingml/2006/main">
            <a:ext uri="{FF2B5EF4-FFF2-40B4-BE49-F238E27FC236}">
              <a16:creationId xmlns:a16="http://schemas.microsoft.com/office/drawing/2014/main" id="{BE9A0A7E-E024-4B5D-A45D-6E0631A4A8F5}"/>
            </a:ext>
          </a:extLst>
        </cdr:cNvPr>
        <cdr:cNvSpPr txBox="1"/>
      </cdr:nvSpPr>
      <cdr:spPr>
        <a:xfrm xmlns:a="http://schemas.openxmlformats.org/drawingml/2006/main">
          <a:off x="6234085" y="3566125"/>
          <a:ext cx="1245456" cy="27700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sz="1200" dirty="0"/>
            <a:t>27,4</a:t>
          </a:r>
        </a:p>
      </cdr:txBody>
    </cdr:sp>
  </cdr:relSizeAnchor>
  <cdr:relSizeAnchor xmlns:cdr="http://schemas.openxmlformats.org/drawingml/2006/chartDrawing">
    <cdr:from>
      <cdr:x>0.1382</cdr:x>
      <cdr:y>0.64979</cdr:y>
    </cdr:from>
    <cdr:to>
      <cdr:x>0.28236</cdr:x>
      <cdr:y>0.70593</cdr:y>
    </cdr:to>
    <cdr:sp macro="" textlink="">
      <cdr:nvSpPr>
        <cdr:cNvPr id="14" name="TextBox 6">
          <a:extLst xmlns:a="http://schemas.openxmlformats.org/drawingml/2006/main">
            <a:ext uri="{FF2B5EF4-FFF2-40B4-BE49-F238E27FC236}">
              <a16:creationId xmlns:a16="http://schemas.microsoft.com/office/drawing/2014/main" id="{BE9A0A7E-E024-4B5D-A45D-6E0631A4A8F5}"/>
            </a:ext>
          </a:extLst>
        </cdr:cNvPr>
        <cdr:cNvSpPr txBox="1"/>
      </cdr:nvSpPr>
      <cdr:spPr>
        <a:xfrm xmlns:a="http://schemas.openxmlformats.org/drawingml/2006/main">
          <a:off x="1194085" y="3206125"/>
          <a:ext cx="1245542" cy="27700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sz="1200" dirty="0"/>
            <a:t>50,2</a:t>
          </a:r>
        </a:p>
      </cdr:txBody>
    </cdr:sp>
  </cdr:relSizeAnchor>
  <cdr:relSizeAnchor xmlns:cdr="http://schemas.openxmlformats.org/drawingml/2006/chartDrawing">
    <cdr:from>
      <cdr:x>0.42793</cdr:x>
      <cdr:y>0.67897</cdr:y>
    </cdr:from>
    <cdr:to>
      <cdr:x>0.57208</cdr:x>
      <cdr:y>0.73511</cdr:y>
    </cdr:to>
    <cdr:sp macro="" textlink="">
      <cdr:nvSpPr>
        <cdr:cNvPr id="15" name="TextBox 6">
          <a:extLst xmlns:a="http://schemas.openxmlformats.org/drawingml/2006/main">
            <a:ext uri="{FF2B5EF4-FFF2-40B4-BE49-F238E27FC236}">
              <a16:creationId xmlns:a16="http://schemas.microsoft.com/office/drawing/2014/main" id="{BE9A0A7E-E024-4B5D-A45D-6E0631A4A8F5}"/>
            </a:ext>
          </a:extLst>
        </cdr:cNvPr>
        <cdr:cNvSpPr txBox="1"/>
      </cdr:nvSpPr>
      <cdr:spPr>
        <a:xfrm xmlns:a="http://schemas.openxmlformats.org/drawingml/2006/main">
          <a:off x="3697272" y="3350125"/>
          <a:ext cx="1245456" cy="27700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sz="1200" dirty="0"/>
            <a:t>40,7</a:t>
          </a:r>
        </a:p>
      </cdr:txBody>
    </cdr:sp>
  </cdr:relSizeAnchor>
  <cdr:relSizeAnchor xmlns:cdr="http://schemas.openxmlformats.org/drawingml/2006/chartDrawing">
    <cdr:from>
      <cdr:x>0.40833</cdr:x>
      <cdr:y>0.10987</cdr:y>
    </cdr:from>
    <cdr:to>
      <cdr:x>0.79167</cdr:x>
      <cdr:y>0.10987</cdr:y>
    </cdr:to>
    <cdr:cxnSp macro="">
      <cdr:nvCxnSpPr>
        <cdr:cNvPr id="16" name="Straight Arrow Connector 15">
          <a:extLst xmlns:a="http://schemas.openxmlformats.org/drawingml/2006/main">
            <a:ext uri="{FF2B5EF4-FFF2-40B4-BE49-F238E27FC236}">
              <a16:creationId xmlns:a16="http://schemas.microsoft.com/office/drawing/2014/main" id="{1961B132-201F-458D-B372-22DCC3FD5125}"/>
            </a:ext>
          </a:extLst>
        </cdr:cNvPr>
        <cdr:cNvCxnSpPr/>
      </cdr:nvCxnSpPr>
      <cdr:spPr>
        <a:xfrm xmlns:a="http://schemas.openxmlformats.org/drawingml/2006/main">
          <a:off x="3528000" y="542126"/>
          <a:ext cx="3312000" cy="0"/>
        </a:xfrm>
        <a:prstGeom xmlns:a="http://schemas.openxmlformats.org/drawingml/2006/main" prst="straightConnector1">
          <a:avLst/>
        </a:prstGeom>
        <a:ln xmlns:a="http://schemas.openxmlformats.org/drawingml/2006/main">
          <a:headEnd type="oval"/>
          <a:tailEnd type="oval"/>
        </a:ln>
      </cdr:spPr>
      <cdr:style>
        <a:lnRef xmlns:a="http://schemas.openxmlformats.org/drawingml/2006/main" idx="1">
          <a:schemeClr val="accent5"/>
        </a:lnRef>
        <a:fillRef xmlns:a="http://schemas.openxmlformats.org/drawingml/2006/main" idx="0">
          <a:schemeClr val="accent5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0.575</cdr:x>
      <cdr:y>0.08069</cdr:y>
    </cdr:from>
    <cdr:to>
      <cdr:x>0.66667</cdr:x>
      <cdr:y>0.13906</cdr:y>
    </cdr:to>
    <cdr:sp macro="" textlink="">
      <cdr:nvSpPr>
        <cdr:cNvPr id="17" name="TextBox 1">
          <a:extLst xmlns:a="http://schemas.openxmlformats.org/drawingml/2006/main">
            <a:ext uri="{FF2B5EF4-FFF2-40B4-BE49-F238E27FC236}">
              <a16:creationId xmlns:a16="http://schemas.microsoft.com/office/drawing/2014/main" id="{D7BF1FA2-9540-436A-9E53-670396B4CC3B}"/>
            </a:ext>
          </a:extLst>
        </cdr:cNvPr>
        <cdr:cNvSpPr txBox="1"/>
      </cdr:nvSpPr>
      <cdr:spPr>
        <a:xfrm xmlns:a="http://schemas.openxmlformats.org/drawingml/2006/main">
          <a:off x="4968000" y="398127"/>
          <a:ext cx="792000" cy="2880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2"/>
        </a:solidFill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sz="1200" dirty="0"/>
            <a:t>-32,7%</a:t>
          </a:r>
        </a:p>
      </cdr:txBody>
    </cdr:sp>
  </cdr:relSizeAnchor>
  <cdr:relSizeAnchor xmlns:cdr="http://schemas.openxmlformats.org/drawingml/2006/chartDrawing">
    <cdr:from>
      <cdr:x>0.8882</cdr:x>
      <cdr:y>0.46183</cdr:y>
    </cdr:from>
    <cdr:to>
      <cdr:x>1</cdr:x>
      <cdr:y>0.8548</cdr:y>
    </cdr:to>
    <cdr:sp macro="" textlink="">
      <cdr:nvSpPr>
        <cdr:cNvPr id="18" name="TextBox 6">
          <a:extLst xmlns:a="http://schemas.openxmlformats.org/drawingml/2006/main">
            <a:ext uri="{FF2B5EF4-FFF2-40B4-BE49-F238E27FC236}">
              <a16:creationId xmlns:a16="http://schemas.microsoft.com/office/drawing/2014/main" id="{FD554B8C-5D72-42AC-901B-24C032DD1607}"/>
            </a:ext>
          </a:extLst>
        </cdr:cNvPr>
        <cdr:cNvSpPr txBox="1"/>
      </cdr:nvSpPr>
      <cdr:spPr>
        <a:xfrm xmlns:a="http://schemas.openxmlformats.org/drawingml/2006/main">
          <a:off x="7674085" y="2278708"/>
          <a:ext cx="965915" cy="193899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pl-PL" sz="1200" dirty="0"/>
            <a:t>% </a:t>
          </a:r>
        </a:p>
        <a:p xmlns:a="http://schemas.openxmlformats.org/drawingml/2006/main">
          <a:pPr algn="ctr"/>
          <a:r>
            <a:rPr lang="pl-PL" sz="1200" dirty="0" err="1"/>
            <a:t>change</a:t>
          </a:r>
          <a:endParaRPr lang="pl-PL" sz="1200" dirty="0"/>
        </a:p>
        <a:p xmlns:a="http://schemas.openxmlformats.org/drawingml/2006/main">
          <a:pPr algn="ctr"/>
          <a:r>
            <a:rPr lang="pl-PL" sz="1200" dirty="0"/>
            <a:t>2Q26/</a:t>
          </a:r>
        </a:p>
        <a:p xmlns:a="http://schemas.openxmlformats.org/drawingml/2006/main">
          <a:pPr algn="ctr"/>
          <a:r>
            <a:rPr lang="pl-PL" sz="1200" dirty="0"/>
            <a:t>1Q26</a:t>
          </a:r>
        </a:p>
        <a:p xmlns:a="http://schemas.openxmlformats.org/drawingml/2006/main">
          <a:pPr algn="ctr"/>
          <a:endParaRPr lang="pl-PL" sz="1200" dirty="0"/>
        </a:p>
        <a:p xmlns:a="http://schemas.openxmlformats.org/drawingml/2006/main">
          <a:pPr algn="ctr"/>
          <a:endParaRPr lang="pl-PL" sz="1200" dirty="0"/>
        </a:p>
        <a:p xmlns:a="http://schemas.openxmlformats.org/drawingml/2006/main">
          <a:pPr algn="ctr"/>
          <a:r>
            <a:rPr lang="pl-PL" sz="1200" dirty="0"/>
            <a:t>-40,2%</a:t>
          </a:r>
        </a:p>
        <a:p xmlns:a="http://schemas.openxmlformats.org/drawingml/2006/main">
          <a:pPr algn="ctr"/>
          <a:endParaRPr lang="pl-PL" sz="1200" dirty="0"/>
        </a:p>
        <a:p xmlns:a="http://schemas.openxmlformats.org/drawingml/2006/main">
          <a:pPr algn="ctr"/>
          <a:endParaRPr lang="pl-PL" sz="1200" dirty="0"/>
        </a:p>
        <a:p xmlns:a="http://schemas.openxmlformats.org/drawingml/2006/main">
          <a:pPr algn="ctr"/>
          <a:r>
            <a:rPr lang="pl-PL" sz="1200" dirty="0"/>
            <a:t>26,1%</a:t>
          </a:r>
        </a:p>
      </cdr:txBody>
    </cdr:sp>
  </cdr:relSizeAnchor>
</c:userShapes>
</file>

<file path=ppt/drawings/drawing13.xml><?xml version="1.0" encoding="utf-8"?>
<c:userShapes xmlns:c="http://schemas.openxmlformats.org/drawingml/2006/chart">
  <cdr:relSizeAnchor xmlns:cdr="http://schemas.openxmlformats.org/drawingml/2006/chartDrawing">
    <cdr:from>
      <cdr:x>0.17561</cdr:x>
      <cdr:y>0.03691</cdr:y>
    </cdr:from>
    <cdr:to>
      <cdr:x>0.8153</cdr:x>
      <cdr:y>0.03691</cdr:y>
    </cdr:to>
    <cdr:cxnSp macro="">
      <cdr:nvCxnSpPr>
        <cdr:cNvPr id="10" name="Straight Arrow Connector 9">
          <a:extLst xmlns:a="http://schemas.openxmlformats.org/drawingml/2006/main">
            <a:ext uri="{FF2B5EF4-FFF2-40B4-BE49-F238E27FC236}">
              <a16:creationId xmlns:a16="http://schemas.microsoft.com/office/drawing/2014/main" id="{91E376D5-9A8B-4260-A058-D686DCF6029D}"/>
            </a:ext>
          </a:extLst>
        </cdr:cNvPr>
        <cdr:cNvCxnSpPr/>
      </cdr:nvCxnSpPr>
      <cdr:spPr>
        <a:xfrm xmlns:a="http://schemas.openxmlformats.org/drawingml/2006/main">
          <a:off x="1403373" y="182125"/>
          <a:ext cx="5112003" cy="0"/>
        </a:xfrm>
        <a:prstGeom xmlns:a="http://schemas.openxmlformats.org/drawingml/2006/main" prst="straightConnector1">
          <a:avLst/>
        </a:prstGeom>
        <a:ln xmlns:a="http://schemas.openxmlformats.org/drawingml/2006/main">
          <a:headEnd type="oval"/>
          <a:tailEnd type="oval"/>
        </a:ln>
      </cdr:spPr>
      <cdr:style>
        <a:lnRef xmlns:a="http://schemas.openxmlformats.org/drawingml/2006/main" idx="1">
          <a:schemeClr val="accent5"/>
        </a:lnRef>
        <a:fillRef xmlns:a="http://schemas.openxmlformats.org/drawingml/2006/main" idx="0">
          <a:schemeClr val="accent5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0.42338</cdr:x>
      <cdr:y>0.10987</cdr:y>
    </cdr:from>
    <cdr:to>
      <cdr:x>0.54951</cdr:x>
      <cdr:y>0.21391</cdr:y>
    </cdr:to>
    <cdr:sp macro="" textlink="">
      <cdr:nvSpPr>
        <cdr:cNvPr id="11" name="TextBox 10">
          <a:extLst xmlns:a="http://schemas.openxmlformats.org/drawingml/2006/main">
            <a:ext uri="{FF2B5EF4-FFF2-40B4-BE49-F238E27FC236}">
              <a16:creationId xmlns:a16="http://schemas.microsoft.com/office/drawing/2014/main" id="{8E62E8D7-0FEB-4329-BA14-7ACB9D4F16D7}"/>
            </a:ext>
          </a:extLst>
        </cdr:cNvPr>
        <cdr:cNvSpPr txBox="1"/>
      </cdr:nvSpPr>
      <cdr:spPr>
        <a:xfrm xmlns:a="http://schemas.openxmlformats.org/drawingml/2006/main">
          <a:off x="3383375" y="542125"/>
          <a:ext cx="1008000" cy="5133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pl-PL" sz="1100" dirty="0"/>
        </a:p>
      </cdr:txBody>
    </cdr:sp>
  </cdr:relSizeAnchor>
  <cdr:relSizeAnchor xmlns:cdr="http://schemas.openxmlformats.org/drawingml/2006/chartDrawing">
    <cdr:from>
      <cdr:x>0.45946</cdr:x>
      <cdr:y>0.00207</cdr:y>
    </cdr:from>
    <cdr:to>
      <cdr:x>0.54054</cdr:x>
      <cdr:y>0.06044</cdr:y>
    </cdr:to>
    <cdr:sp macro="" textlink="">
      <cdr:nvSpPr>
        <cdr:cNvPr id="12" name="TextBox 11">
          <a:extLst xmlns:a="http://schemas.openxmlformats.org/drawingml/2006/main">
            <a:ext uri="{FF2B5EF4-FFF2-40B4-BE49-F238E27FC236}">
              <a16:creationId xmlns:a16="http://schemas.microsoft.com/office/drawing/2014/main" id="{BBCFA9D2-6846-422B-B0B3-F30735A32CF0}"/>
            </a:ext>
          </a:extLst>
        </cdr:cNvPr>
        <cdr:cNvSpPr txBox="1"/>
      </cdr:nvSpPr>
      <cdr:spPr>
        <a:xfrm xmlns:a="http://schemas.openxmlformats.org/drawingml/2006/main">
          <a:off x="3671716" y="10203"/>
          <a:ext cx="647941" cy="288005"/>
        </a:xfrm>
        <a:prstGeom xmlns:a="http://schemas.openxmlformats.org/drawingml/2006/main" prst="rect">
          <a:avLst/>
        </a:prstGeom>
        <a:solidFill xmlns:a="http://schemas.openxmlformats.org/drawingml/2006/main">
          <a:schemeClr val="bg2"/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pl-PL" sz="1200" dirty="0"/>
            <a:t>-20,4%</a:t>
          </a:r>
        </a:p>
      </cdr:txBody>
    </cdr:sp>
  </cdr:relSizeAnchor>
  <cdr:relSizeAnchor xmlns:cdr="http://schemas.openxmlformats.org/drawingml/2006/chartDrawing">
    <cdr:from>
      <cdr:x>0.22516</cdr:x>
      <cdr:y>0.18283</cdr:y>
    </cdr:from>
    <cdr:to>
      <cdr:x>0.36932</cdr:x>
      <cdr:y>0.23897</cdr:y>
    </cdr:to>
    <cdr:sp macro="" textlink="">
      <cdr:nvSpPr>
        <cdr:cNvPr id="13" name="TextBox 6">
          <a:extLst xmlns:a="http://schemas.openxmlformats.org/drawingml/2006/main">
            <a:ext uri="{FF2B5EF4-FFF2-40B4-BE49-F238E27FC236}">
              <a16:creationId xmlns:a16="http://schemas.microsoft.com/office/drawing/2014/main" id="{DB9D0120-1702-4258-8434-47503F2AC594}"/>
            </a:ext>
          </a:extLst>
        </cdr:cNvPr>
        <cdr:cNvSpPr txBox="1"/>
      </cdr:nvSpPr>
      <cdr:spPr>
        <a:xfrm xmlns:a="http://schemas.openxmlformats.org/drawingml/2006/main">
          <a:off x="1799375" y="902125"/>
          <a:ext cx="1152037" cy="27700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sz="1200" dirty="0"/>
            <a:t>10,8</a:t>
          </a:r>
        </a:p>
      </cdr:txBody>
    </cdr:sp>
  </cdr:relSizeAnchor>
  <cdr:relSizeAnchor xmlns:cdr="http://schemas.openxmlformats.org/drawingml/2006/chartDrawing">
    <cdr:from>
      <cdr:x>0.71169</cdr:x>
      <cdr:y>0.29957</cdr:y>
    </cdr:from>
    <cdr:to>
      <cdr:x>0.85584</cdr:x>
      <cdr:y>0.35571</cdr:y>
    </cdr:to>
    <cdr:sp macro="" textlink="">
      <cdr:nvSpPr>
        <cdr:cNvPr id="14" name="TextBox 6">
          <a:extLst xmlns:a="http://schemas.openxmlformats.org/drawingml/2006/main">
            <a:ext uri="{FF2B5EF4-FFF2-40B4-BE49-F238E27FC236}">
              <a16:creationId xmlns:a16="http://schemas.microsoft.com/office/drawing/2014/main" id="{868AED21-88A5-4A0D-BEA5-E3F7BC5AC41B}"/>
            </a:ext>
          </a:extLst>
        </cdr:cNvPr>
        <cdr:cNvSpPr txBox="1"/>
      </cdr:nvSpPr>
      <cdr:spPr>
        <a:xfrm xmlns:a="http://schemas.openxmlformats.org/drawingml/2006/main">
          <a:off x="5687375" y="1478125"/>
          <a:ext cx="1151957" cy="27700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sz="1200" dirty="0"/>
            <a:t>8,6</a:t>
          </a:r>
        </a:p>
      </cdr:txBody>
    </cdr:sp>
  </cdr:relSizeAnchor>
</c:userShapes>
</file>

<file path=ppt/drawings/drawing14.xml><?xml version="1.0" encoding="utf-8"?>
<c:userShapes xmlns:c="http://schemas.openxmlformats.org/drawingml/2006/chart">
  <cdr:relSizeAnchor xmlns:cdr="http://schemas.openxmlformats.org/drawingml/2006/chartDrawing">
    <cdr:from>
      <cdr:x>0.80833</cdr:x>
      <cdr:y>0.37219</cdr:y>
    </cdr:from>
    <cdr:to>
      <cdr:x>0.9</cdr:x>
      <cdr:y>0.76517</cdr:y>
    </cdr:to>
    <cdr:sp macro="" textlink="">
      <cdr:nvSpPr>
        <cdr:cNvPr id="3" name="TextBox 6">
          <a:extLst xmlns:a="http://schemas.openxmlformats.org/drawingml/2006/main">
            <a:ext uri="{FF2B5EF4-FFF2-40B4-BE49-F238E27FC236}">
              <a16:creationId xmlns:a16="http://schemas.microsoft.com/office/drawing/2014/main" id="{3F1F5793-5BAF-4AC4-A75A-4EA46292B4A5}"/>
            </a:ext>
          </a:extLst>
        </cdr:cNvPr>
        <cdr:cNvSpPr txBox="1"/>
      </cdr:nvSpPr>
      <cdr:spPr>
        <a:xfrm xmlns:a="http://schemas.openxmlformats.org/drawingml/2006/main">
          <a:off x="6984000" y="1836432"/>
          <a:ext cx="792029" cy="193899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pl-PL" sz="1200" dirty="0"/>
            <a:t>% </a:t>
          </a:r>
        </a:p>
        <a:p xmlns:a="http://schemas.openxmlformats.org/drawingml/2006/main">
          <a:pPr algn="ctr"/>
          <a:r>
            <a:rPr lang="pl-PL" sz="1200" dirty="0" err="1"/>
            <a:t>change</a:t>
          </a:r>
          <a:endParaRPr lang="pl-PL" sz="1200" dirty="0"/>
        </a:p>
        <a:p xmlns:a="http://schemas.openxmlformats.org/drawingml/2006/main">
          <a:pPr algn="ctr"/>
          <a:r>
            <a:rPr lang="pl-PL" sz="1200" dirty="0"/>
            <a:t>2Q26/</a:t>
          </a:r>
        </a:p>
        <a:p xmlns:a="http://schemas.openxmlformats.org/drawingml/2006/main">
          <a:pPr algn="ctr"/>
          <a:r>
            <a:rPr lang="pl-PL" sz="1200" dirty="0"/>
            <a:t>2Q25</a:t>
          </a:r>
        </a:p>
        <a:p xmlns:a="http://schemas.openxmlformats.org/drawingml/2006/main">
          <a:pPr algn="ctr"/>
          <a:endParaRPr lang="pl-PL" sz="1200" dirty="0"/>
        </a:p>
        <a:p xmlns:a="http://schemas.openxmlformats.org/drawingml/2006/main">
          <a:pPr algn="ctr"/>
          <a:endParaRPr lang="pl-PL" sz="1200" dirty="0"/>
        </a:p>
        <a:p xmlns:a="http://schemas.openxmlformats.org/drawingml/2006/main">
          <a:pPr algn="ctr"/>
          <a:r>
            <a:rPr lang="pl-PL" sz="1200" dirty="0"/>
            <a:t>-16,0%</a:t>
          </a:r>
        </a:p>
        <a:p xmlns:a="http://schemas.openxmlformats.org/drawingml/2006/main">
          <a:pPr algn="ctr"/>
          <a:endParaRPr lang="pl-PL" sz="1200" dirty="0"/>
        </a:p>
        <a:p xmlns:a="http://schemas.openxmlformats.org/drawingml/2006/main">
          <a:pPr algn="ctr"/>
          <a:endParaRPr lang="pl-PL" sz="1200" dirty="0"/>
        </a:p>
        <a:p xmlns:a="http://schemas.openxmlformats.org/drawingml/2006/main">
          <a:pPr algn="ctr"/>
          <a:r>
            <a:rPr lang="pl-PL" sz="1200" dirty="0"/>
            <a:t>-8,3%</a:t>
          </a:r>
        </a:p>
      </cdr:txBody>
    </cdr:sp>
  </cdr:relSizeAnchor>
  <cdr:relSizeAnchor xmlns:cdr="http://schemas.openxmlformats.org/drawingml/2006/chartDrawing">
    <cdr:from>
      <cdr:x>0.11667</cdr:x>
      <cdr:y>0.0515</cdr:y>
    </cdr:from>
    <cdr:to>
      <cdr:x>0.79167</cdr:x>
      <cdr:y>0.0515</cdr:y>
    </cdr:to>
    <cdr:cxnSp macro="">
      <cdr:nvCxnSpPr>
        <cdr:cNvPr id="10" name="Straight Arrow Connector 9">
          <a:extLst xmlns:a="http://schemas.openxmlformats.org/drawingml/2006/main">
            <a:ext uri="{FF2B5EF4-FFF2-40B4-BE49-F238E27FC236}">
              <a16:creationId xmlns:a16="http://schemas.microsoft.com/office/drawing/2014/main" id="{91E376D5-9A8B-4260-A058-D686DCF6029D}"/>
            </a:ext>
          </a:extLst>
        </cdr:cNvPr>
        <cdr:cNvCxnSpPr/>
      </cdr:nvCxnSpPr>
      <cdr:spPr>
        <a:xfrm xmlns:a="http://schemas.openxmlformats.org/drawingml/2006/main">
          <a:off x="1008000" y="254126"/>
          <a:ext cx="5832000" cy="0"/>
        </a:xfrm>
        <a:prstGeom xmlns:a="http://schemas.openxmlformats.org/drawingml/2006/main" prst="straightConnector1">
          <a:avLst/>
        </a:prstGeom>
        <a:ln xmlns:a="http://schemas.openxmlformats.org/drawingml/2006/main">
          <a:headEnd type="oval"/>
          <a:tailEnd type="oval"/>
        </a:ln>
      </cdr:spPr>
      <cdr:style>
        <a:lnRef xmlns:a="http://schemas.openxmlformats.org/drawingml/2006/main" idx="1">
          <a:schemeClr val="accent5"/>
        </a:lnRef>
        <a:fillRef xmlns:a="http://schemas.openxmlformats.org/drawingml/2006/main" idx="0">
          <a:schemeClr val="accent5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0.42338</cdr:x>
      <cdr:y>0.10987</cdr:y>
    </cdr:from>
    <cdr:to>
      <cdr:x>0.54951</cdr:x>
      <cdr:y>0.21391</cdr:y>
    </cdr:to>
    <cdr:sp macro="" textlink="">
      <cdr:nvSpPr>
        <cdr:cNvPr id="11" name="TextBox 10">
          <a:extLst xmlns:a="http://schemas.openxmlformats.org/drawingml/2006/main">
            <a:ext uri="{FF2B5EF4-FFF2-40B4-BE49-F238E27FC236}">
              <a16:creationId xmlns:a16="http://schemas.microsoft.com/office/drawing/2014/main" id="{8E62E8D7-0FEB-4329-BA14-7ACB9D4F16D7}"/>
            </a:ext>
          </a:extLst>
        </cdr:cNvPr>
        <cdr:cNvSpPr txBox="1"/>
      </cdr:nvSpPr>
      <cdr:spPr>
        <a:xfrm xmlns:a="http://schemas.openxmlformats.org/drawingml/2006/main">
          <a:off x="3383375" y="542125"/>
          <a:ext cx="1008000" cy="5133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pl-PL" sz="1100" dirty="0"/>
        </a:p>
      </cdr:txBody>
    </cdr:sp>
  </cdr:relSizeAnchor>
  <cdr:relSizeAnchor xmlns:cdr="http://schemas.openxmlformats.org/drawingml/2006/chartDrawing">
    <cdr:from>
      <cdr:x>0.425</cdr:x>
      <cdr:y>0.02232</cdr:y>
    </cdr:from>
    <cdr:to>
      <cdr:x>0.5</cdr:x>
      <cdr:y>0.08069</cdr:y>
    </cdr:to>
    <cdr:sp macro="" textlink="">
      <cdr:nvSpPr>
        <cdr:cNvPr id="12" name="TextBox 11">
          <a:extLst xmlns:a="http://schemas.openxmlformats.org/drawingml/2006/main">
            <a:ext uri="{FF2B5EF4-FFF2-40B4-BE49-F238E27FC236}">
              <a16:creationId xmlns:a16="http://schemas.microsoft.com/office/drawing/2014/main" id="{BBCFA9D2-6846-422B-B0B3-F30735A32CF0}"/>
            </a:ext>
          </a:extLst>
        </cdr:cNvPr>
        <cdr:cNvSpPr txBox="1"/>
      </cdr:nvSpPr>
      <cdr:spPr>
        <a:xfrm xmlns:a="http://schemas.openxmlformats.org/drawingml/2006/main">
          <a:off x="3672000" y="110126"/>
          <a:ext cx="648000" cy="2880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2"/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pl-PL" sz="1200" dirty="0"/>
            <a:t>-12,2%</a:t>
          </a:r>
          <a:endParaRPr lang="pl-PL" sz="1100" dirty="0"/>
        </a:p>
      </cdr:txBody>
    </cdr:sp>
  </cdr:relSizeAnchor>
  <cdr:relSizeAnchor xmlns:cdr="http://schemas.openxmlformats.org/drawingml/2006/chartDrawing">
    <cdr:from>
      <cdr:x>0.71667</cdr:x>
      <cdr:y>0.59142</cdr:y>
    </cdr:from>
    <cdr:to>
      <cdr:x>0.86082</cdr:x>
      <cdr:y>0.64756</cdr:y>
    </cdr:to>
    <cdr:sp macro="" textlink="">
      <cdr:nvSpPr>
        <cdr:cNvPr id="13" name="TextBox 6">
          <a:extLst xmlns:a="http://schemas.openxmlformats.org/drawingml/2006/main">
            <a:ext uri="{FF2B5EF4-FFF2-40B4-BE49-F238E27FC236}">
              <a16:creationId xmlns:a16="http://schemas.microsoft.com/office/drawing/2014/main" id="{BE9A0A7E-E024-4B5D-A45D-6E0631A4A8F5}"/>
            </a:ext>
          </a:extLst>
        </cdr:cNvPr>
        <cdr:cNvSpPr txBox="1"/>
      </cdr:nvSpPr>
      <cdr:spPr>
        <a:xfrm xmlns:a="http://schemas.openxmlformats.org/drawingml/2006/main">
          <a:off x="6192000" y="2918126"/>
          <a:ext cx="1245456" cy="27700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sz="1200" dirty="0"/>
            <a:t>4,3</a:t>
          </a:r>
        </a:p>
      </cdr:txBody>
    </cdr:sp>
  </cdr:relSizeAnchor>
  <cdr:relSizeAnchor xmlns:cdr="http://schemas.openxmlformats.org/drawingml/2006/chartDrawing">
    <cdr:from>
      <cdr:x>0.14167</cdr:x>
      <cdr:y>0.56223</cdr:y>
    </cdr:from>
    <cdr:to>
      <cdr:x>0.28583</cdr:x>
      <cdr:y>0.61837</cdr:y>
    </cdr:to>
    <cdr:sp macro="" textlink="">
      <cdr:nvSpPr>
        <cdr:cNvPr id="14" name="TextBox 6">
          <a:extLst xmlns:a="http://schemas.openxmlformats.org/drawingml/2006/main">
            <a:ext uri="{FF2B5EF4-FFF2-40B4-BE49-F238E27FC236}">
              <a16:creationId xmlns:a16="http://schemas.microsoft.com/office/drawing/2014/main" id="{BE9A0A7E-E024-4B5D-A45D-6E0631A4A8F5}"/>
            </a:ext>
          </a:extLst>
        </cdr:cNvPr>
        <cdr:cNvSpPr txBox="1"/>
      </cdr:nvSpPr>
      <cdr:spPr>
        <a:xfrm xmlns:a="http://schemas.openxmlformats.org/drawingml/2006/main">
          <a:off x="1224000" y="2774126"/>
          <a:ext cx="1245543" cy="27700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sz="1200" dirty="0"/>
            <a:t>4,9</a:t>
          </a:r>
        </a:p>
      </cdr:txBody>
    </cdr:sp>
  </cdr:relSizeAnchor>
  <cdr:relSizeAnchor xmlns:cdr="http://schemas.openxmlformats.org/drawingml/2006/chartDrawing">
    <cdr:from>
      <cdr:x>0.42793</cdr:x>
      <cdr:y>0.59142</cdr:y>
    </cdr:from>
    <cdr:to>
      <cdr:x>0.57208</cdr:x>
      <cdr:y>0.64756</cdr:y>
    </cdr:to>
    <cdr:sp macro="" textlink="">
      <cdr:nvSpPr>
        <cdr:cNvPr id="15" name="TextBox 6">
          <a:extLst xmlns:a="http://schemas.openxmlformats.org/drawingml/2006/main">
            <a:ext uri="{FF2B5EF4-FFF2-40B4-BE49-F238E27FC236}">
              <a16:creationId xmlns:a16="http://schemas.microsoft.com/office/drawing/2014/main" id="{BE9A0A7E-E024-4B5D-A45D-6E0631A4A8F5}"/>
            </a:ext>
          </a:extLst>
        </cdr:cNvPr>
        <cdr:cNvSpPr txBox="1"/>
      </cdr:nvSpPr>
      <cdr:spPr>
        <a:xfrm xmlns:a="http://schemas.openxmlformats.org/drawingml/2006/main">
          <a:off x="3697272" y="2918126"/>
          <a:ext cx="1245456" cy="27700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sz="1200" dirty="0"/>
            <a:t>4,3</a:t>
          </a:r>
        </a:p>
      </cdr:txBody>
    </cdr:sp>
  </cdr:relSizeAnchor>
  <cdr:relSizeAnchor xmlns:cdr="http://schemas.openxmlformats.org/drawingml/2006/chartDrawing">
    <cdr:from>
      <cdr:x>0.40833</cdr:x>
      <cdr:y>0.10987</cdr:y>
    </cdr:from>
    <cdr:to>
      <cdr:x>0.79167</cdr:x>
      <cdr:y>0.10987</cdr:y>
    </cdr:to>
    <cdr:cxnSp macro="">
      <cdr:nvCxnSpPr>
        <cdr:cNvPr id="16" name="Straight Arrow Connector 15">
          <a:extLst xmlns:a="http://schemas.openxmlformats.org/drawingml/2006/main">
            <a:ext uri="{FF2B5EF4-FFF2-40B4-BE49-F238E27FC236}">
              <a16:creationId xmlns:a16="http://schemas.microsoft.com/office/drawing/2014/main" id="{1961B132-201F-458D-B372-22DCC3FD5125}"/>
            </a:ext>
          </a:extLst>
        </cdr:cNvPr>
        <cdr:cNvCxnSpPr/>
      </cdr:nvCxnSpPr>
      <cdr:spPr>
        <a:xfrm xmlns:a="http://schemas.openxmlformats.org/drawingml/2006/main">
          <a:off x="3528000" y="542126"/>
          <a:ext cx="3312000" cy="0"/>
        </a:xfrm>
        <a:prstGeom xmlns:a="http://schemas.openxmlformats.org/drawingml/2006/main" prst="straightConnector1">
          <a:avLst/>
        </a:prstGeom>
        <a:ln xmlns:a="http://schemas.openxmlformats.org/drawingml/2006/main">
          <a:headEnd type="oval"/>
          <a:tailEnd type="oval"/>
        </a:ln>
      </cdr:spPr>
      <cdr:style>
        <a:lnRef xmlns:a="http://schemas.openxmlformats.org/drawingml/2006/main" idx="1">
          <a:schemeClr val="accent5"/>
        </a:lnRef>
        <a:fillRef xmlns:a="http://schemas.openxmlformats.org/drawingml/2006/main" idx="0">
          <a:schemeClr val="accent5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0.575</cdr:x>
      <cdr:y>0.08069</cdr:y>
    </cdr:from>
    <cdr:to>
      <cdr:x>0.65</cdr:x>
      <cdr:y>0.13421</cdr:y>
    </cdr:to>
    <cdr:sp macro="" textlink="">
      <cdr:nvSpPr>
        <cdr:cNvPr id="17" name="TextBox 1">
          <a:extLst xmlns:a="http://schemas.openxmlformats.org/drawingml/2006/main">
            <a:ext uri="{FF2B5EF4-FFF2-40B4-BE49-F238E27FC236}">
              <a16:creationId xmlns:a16="http://schemas.microsoft.com/office/drawing/2014/main" id="{D7BF1FA2-9540-436A-9E53-670396B4CC3B}"/>
            </a:ext>
          </a:extLst>
        </cdr:cNvPr>
        <cdr:cNvSpPr txBox="1"/>
      </cdr:nvSpPr>
      <cdr:spPr>
        <a:xfrm xmlns:a="http://schemas.openxmlformats.org/drawingml/2006/main">
          <a:off x="4968000" y="398127"/>
          <a:ext cx="648000" cy="264065"/>
        </a:xfrm>
        <a:prstGeom xmlns:a="http://schemas.openxmlformats.org/drawingml/2006/main" prst="rect">
          <a:avLst/>
        </a:prstGeom>
        <a:solidFill xmlns:a="http://schemas.openxmlformats.org/drawingml/2006/main">
          <a:schemeClr val="bg2"/>
        </a:solidFill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sz="1200" dirty="0"/>
            <a:t>0,0%</a:t>
          </a:r>
        </a:p>
      </cdr:txBody>
    </cdr:sp>
  </cdr:relSizeAnchor>
  <cdr:relSizeAnchor xmlns:cdr="http://schemas.openxmlformats.org/drawingml/2006/chartDrawing">
    <cdr:from>
      <cdr:x>0.90409</cdr:x>
      <cdr:y>0.37062</cdr:y>
    </cdr:from>
    <cdr:to>
      <cdr:x>0.99576</cdr:x>
      <cdr:y>0.76359</cdr:y>
    </cdr:to>
    <cdr:sp macro="" textlink="">
      <cdr:nvSpPr>
        <cdr:cNvPr id="18" name="TextBox 6">
          <a:extLst xmlns:a="http://schemas.openxmlformats.org/drawingml/2006/main">
            <a:ext uri="{FF2B5EF4-FFF2-40B4-BE49-F238E27FC236}">
              <a16:creationId xmlns:a16="http://schemas.microsoft.com/office/drawing/2014/main" id="{FD554B8C-5D72-42AC-901B-24C032DD1607}"/>
            </a:ext>
          </a:extLst>
        </cdr:cNvPr>
        <cdr:cNvSpPr txBox="1"/>
      </cdr:nvSpPr>
      <cdr:spPr>
        <a:xfrm xmlns:a="http://schemas.openxmlformats.org/drawingml/2006/main">
          <a:off x="7811361" y="1828662"/>
          <a:ext cx="792028" cy="193899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pl-PL" sz="1200" dirty="0"/>
            <a:t>% </a:t>
          </a:r>
        </a:p>
        <a:p xmlns:a="http://schemas.openxmlformats.org/drawingml/2006/main">
          <a:pPr algn="ctr"/>
          <a:r>
            <a:rPr lang="pl-PL" sz="1200" dirty="0" err="1"/>
            <a:t>change</a:t>
          </a:r>
          <a:endParaRPr lang="pl-PL" sz="1200" dirty="0"/>
        </a:p>
        <a:p xmlns:a="http://schemas.openxmlformats.org/drawingml/2006/main">
          <a:pPr algn="ctr"/>
          <a:r>
            <a:rPr lang="pl-PL" sz="1200" dirty="0"/>
            <a:t>2Q26/</a:t>
          </a:r>
        </a:p>
        <a:p xmlns:a="http://schemas.openxmlformats.org/drawingml/2006/main">
          <a:pPr algn="ctr"/>
          <a:r>
            <a:rPr lang="pl-PL" sz="1200" dirty="0"/>
            <a:t>1Q26</a:t>
          </a:r>
        </a:p>
        <a:p xmlns:a="http://schemas.openxmlformats.org/drawingml/2006/main">
          <a:pPr algn="ctr"/>
          <a:endParaRPr lang="pl-PL" sz="1200" dirty="0"/>
        </a:p>
        <a:p xmlns:a="http://schemas.openxmlformats.org/drawingml/2006/main">
          <a:pPr algn="ctr"/>
          <a:endParaRPr lang="pl-PL" sz="1200" dirty="0"/>
        </a:p>
        <a:p xmlns:a="http://schemas.openxmlformats.org/drawingml/2006/main">
          <a:pPr algn="ctr"/>
          <a:r>
            <a:rPr lang="pl-PL" sz="1200" dirty="0"/>
            <a:t>-8,7%</a:t>
          </a:r>
        </a:p>
        <a:p xmlns:a="http://schemas.openxmlformats.org/drawingml/2006/main">
          <a:pPr algn="ctr"/>
          <a:endParaRPr lang="pl-PL" sz="1200" dirty="0"/>
        </a:p>
        <a:p xmlns:a="http://schemas.openxmlformats.org/drawingml/2006/main">
          <a:pPr algn="ctr"/>
          <a:endParaRPr lang="pl-PL" sz="1200" dirty="0"/>
        </a:p>
        <a:p xmlns:a="http://schemas.openxmlformats.org/drawingml/2006/main">
          <a:pPr algn="ctr"/>
          <a:r>
            <a:rPr lang="pl-PL" sz="1200" dirty="0"/>
            <a:t>10,0%</a:t>
          </a:r>
        </a:p>
      </cdr:txBody>
    </cdr:sp>
  </cdr:relSizeAnchor>
</c:userShapes>
</file>

<file path=ppt/drawings/drawing15.xml><?xml version="1.0" encoding="utf-8"?>
<c:userShapes xmlns:c="http://schemas.openxmlformats.org/drawingml/2006/chart">
  <cdr:relSizeAnchor xmlns:cdr="http://schemas.openxmlformats.org/drawingml/2006/chartDrawing">
    <cdr:from>
      <cdr:x>0.42338</cdr:x>
      <cdr:y>0.10987</cdr:y>
    </cdr:from>
    <cdr:to>
      <cdr:x>0.54951</cdr:x>
      <cdr:y>0.21391</cdr:y>
    </cdr:to>
    <cdr:sp macro="" textlink="">
      <cdr:nvSpPr>
        <cdr:cNvPr id="11" name="TextBox 10">
          <a:extLst xmlns:a="http://schemas.openxmlformats.org/drawingml/2006/main">
            <a:ext uri="{FF2B5EF4-FFF2-40B4-BE49-F238E27FC236}">
              <a16:creationId xmlns:a16="http://schemas.microsoft.com/office/drawing/2014/main" id="{8E62E8D7-0FEB-4329-BA14-7ACB9D4F16D7}"/>
            </a:ext>
          </a:extLst>
        </cdr:cNvPr>
        <cdr:cNvSpPr txBox="1"/>
      </cdr:nvSpPr>
      <cdr:spPr>
        <a:xfrm xmlns:a="http://schemas.openxmlformats.org/drawingml/2006/main">
          <a:off x="3383375" y="542125"/>
          <a:ext cx="1008000" cy="5133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pl-PL" sz="1100" dirty="0"/>
        </a:p>
      </cdr:txBody>
    </cdr:sp>
  </cdr:relSizeAnchor>
</c:userShapes>
</file>

<file path=ppt/drawings/drawing16.xml><?xml version="1.0" encoding="utf-8"?>
<c:userShapes xmlns:c="http://schemas.openxmlformats.org/drawingml/2006/chart">
  <cdr:relSizeAnchor xmlns:cdr="http://schemas.openxmlformats.org/drawingml/2006/chartDrawing">
    <cdr:from>
      <cdr:x>0.42338</cdr:x>
      <cdr:y>0.10987</cdr:y>
    </cdr:from>
    <cdr:to>
      <cdr:x>0.54951</cdr:x>
      <cdr:y>0.21391</cdr:y>
    </cdr:to>
    <cdr:sp macro="" textlink="">
      <cdr:nvSpPr>
        <cdr:cNvPr id="11" name="TextBox 10">
          <a:extLst xmlns:a="http://schemas.openxmlformats.org/drawingml/2006/main">
            <a:ext uri="{FF2B5EF4-FFF2-40B4-BE49-F238E27FC236}">
              <a16:creationId xmlns:a16="http://schemas.microsoft.com/office/drawing/2014/main" id="{8E62E8D7-0FEB-4329-BA14-7ACB9D4F16D7}"/>
            </a:ext>
          </a:extLst>
        </cdr:cNvPr>
        <cdr:cNvSpPr txBox="1"/>
      </cdr:nvSpPr>
      <cdr:spPr>
        <a:xfrm xmlns:a="http://schemas.openxmlformats.org/drawingml/2006/main">
          <a:off x="3383375" y="542125"/>
          <a:ext cx="1008000" cy="5133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pl-PL" sz="1100" dirty="0"/>
        </a:p>
      </cdr:txBody>
    </cdr:sp>
  </cdr:relSizeAnchor>
</c:userShapes>
</file>

<file path=ppt/drawings/drawing17.xml><?xml version="1.0" encoding="utf-8"?>
<c:userShapes xmlns:c="http://schemas.openxmlformats.org/drawingml/2006/chart">
  <cdr:relSizeAnchor xmlns:cdr="http://schemas.openxmlformats.org/drawingml/2006/chartDrawing">
    <cdr:from>
      <cdr:x>0.17561</cdr:x>
      <cdr:y>0.03691</cdr:y>
    </cdr:from>
    <cdr:to>
      <cdr:x>0.8153</cdr:x>
      <cdr:y>0.03691</cdr:y>
    </cdr:to>
    <cdr:cxnSp macro="">
      <cdr:nvCxnSpPr>
        <cdr:cNvPr id="10" name="Straight Arrow Connector 9">
          <a:extLst xmlns:a="http://schemas.openxmlformats.org/drawingml/2006/main">
            <a:ext uri="{FF2B5EF4-FFF2-40B4-BE49-F238E27FC236}">
              <a16:creationId xmlns:a16="http://schemas.microsoft.com/office/drawing/2014/main" id="{91E376D5-9A8B-4260-A058-D686DCF6029D}"/>
            </a:ext>
          </a:extLst>
        </cdr:cNvPr>
        <cdr:cNvCxnSpPr/>
      </cdr:nvCxnSpPr>
      <cdr:spPr>
        <a:xfrm xmlns:a="http://schemas.openxmlformats.org/drawingml/2006/main">
          <a:off x="1403373" y="182125"/>
          <a:ext cx="5112003" cy="0"/>
        </a:xfrm>
        <a:prstGeom xmlns:a="http://schemas.openxmlformats.org/drawingml/2006/main" prst="straightConnector1">
          <a:avLst/>
        </a:prstGeom>
        <a:ln xmlns:a="http://schemas.openxmlformats.org/drawingml/2006/main">
          <a:headEnd type="oval"/>
          <a:tailEnd type="oval"/>
        </a:ln>
      </cdr:spPr>
      <cdr:style>
        <a:lnRef xmlns:a="http://schemas.openxmlformats.org/drawingml/2006/main" idx="1">
          <a:schemeClr val="accent5"/>
        </a:lnRef>
        <a:fillRef xmlns:a="http://schemas.openxmlformats.org/drawingml/2006/main" idx="0">
          <a:schemeClr val="accent5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0.42338</cdr:x>
      <cdr:y>0.10987</cdr:y>
    </cdr:from>
    <cdr:to>
      <cdr:x>0.54951</cdr:x>
      <cdr:y>0.21391</cdr:y>
    </cdr:to>
    <cdr:sp macro="" textlink="">
      <cdr:nvSpPr>
        <cdr:cNvPr id="11" name="TextBox 10">
          <a:extLst xmlns:a="http://schemas.openxmlformats.org/drawingml/2006/main">
            <a:ext uri="{FF2B5EF4-FFF2-40B4-BE49-F238E27FC236}">
              <a16:creationId xmlns:a16="http://schemas.microsoft.com/office/drawing/2014/main" id="{8E62E8D7-0FEB-4329-BA14-7ACB9D4F16D7}"/>
            </a:ext>
          </a:extLst>
        </cdr:cNvPr>
        <cdr:cNvSpPr txBox="1"/>
      </cdr:nvSpPr>
      <cdr:spPr>
        <a:xfrm xmlns:a="http://schemas.openxmlformats.org/drawingml/2006/main">
          <a:off x="3383375" y="542125"/>
          <a:ext cx="1008000" cy="5133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pl-PL" sz="1100" dirty="0"/>
        </a:p>
      </cdr:txBody>
    </cdr:sp>
  </cdr:relSizeAnchor>
  <cdr:relSizeAnchor xmlns:cdr="http://schemas.openxmlformats.org/drawingml/2006/chartDrawing">
    <cdr:from>
      <cdr:x>0.45946</cdr:x>
      <cdr:y>0.00207</cdr:y>
    </cdr:from>
    <cdr:to>
      <cdr:x>0.55852</cdr:x>
      <cdr:y>0.06244</cdr:y>
    </cdr:to>
    <cdr:sp macro="" textlink="">
      <cdr:nvSpPr>
        <cdr:cNvPr id="12" name="TextBox 11">
          <a:extLst xmlns:a="http://schemas.openxmlformats.org/drawingml/2006/main">
            <a:ext uri="{FF2B5EF4-FFF2-40B4-BE49-F238E27FC236}">
              <a16:creationId xmlns:a16="http://schemas.microsoft.com/office/drawing/2014/main" id="{BBCFA9D2-6846-422B-B0B3-F30735A32CF0}"/>
            </a:ext>
          </a:extLst>
        </cdr:cNvPr>
        <cdr:cNvSpPr txBox="1"/>
      </cdr:nvSpPr>
      <cdr:spPr>
        <a:xfrm xmlns:a="http://schemas.openxmlformats.org/drawingml/2006/main">
          <a:off x="3671717" y="8425"/>
          <a:ext cx="791658" cy="2457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2"/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pl-PL" sz="1200" dirty="0"/>
            <a:t>-31,0%</a:t>
          </a:r>
        </a:p>
      </cdr:txBody>
    </cdr:sp>
  </cdr:relSizeAnchor>
</c:userShapes>
</file>

<file path=ppt/drawings/drawing18.xml><?xml version="1.0" encoding="utf-8"?>
<c:userShapes xmlns:c="http://schemas.openxmlformats.org/drawingml/2006/chart">
  <cdr:relSizeAnchor xmlns:cdr="http://schemas.openxmlformats.org/drawingml/2006/chartDrawing">
    <cdr:from>
      <cdr:x>0.11667</cdr:x>
      <cdr:y>0.0515</cdr:y>
    </cdr:from>
    <cdr:to>
      <cdr:x>0.79167</cdr:x>
      <cdr:y>0.0515</cdr:y>
    </cdr:to>
    <cdr:cxnSp macro="">
      <cdr:nvCxnSpPr>
        <cdr:cNvPr id="10" name="Straight Arrow Connector 9">
          <a:extLst xmlns:a="http://schemas.openxmlformats.org/drawingml/2006/main">
            <a:ext uri="{FF2B5EF4-FFF2-40B4-BE49-F238E27FC236}">
              <a16:creationId xmlns:a16="http://schemas.microsoft.com/office/drawing/2014/main" id="{91E376D5-9A8B-4260-A058-D686DCF6029D}"/>
            </a:ext>
          </a:extLst>
        </cdr:cNvPr>
        <cdr:cNvCxnSpPr/>
      </cdr:nvCxnSpPr>
      <cdr:spPr>
        <a:xfrm xmlns:a="http://schemas.openxmlformats.org/drawingml/2006/main">
          <a:off x="1008000" y="254126"/>
          <a:ext cx="5832000" cy="0"/>
        </a:xfrm>
        <a:prstGeom xmlns:a="http://schemas.openxmlformats.org/drawingml/2006/main" prst="straightConnector1">
          <a:avLst/>
        </a:prstGeom>
        <a:ln xmlns:a="http://schemas.openxmlformats.org/drawingml/2006/main">
          <a:headEnd type="oval"/>
          <a:tailEnd type="oval"/>
        </a:ln>
      </cdr:spPr>
      <cdr:style>
        <a:lnRef xmlns:a="http://schemas.openxmlformats.org/drawingml/2006/main" idx="1">
          <a:schemeClr val="accent5"/>
        </a:lnRef>
        <a:fillRef xmlns:a="http://schemas.openxmlformats.org/drawingml/2006/main" idx="0">
          <a:schemeClr val="accent5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0.42338</cdr:x>
      <cdr:y>0.10987</cdr:y>
    </cdr:from>
    <cdr:to>
      <cdr:x>0.54951</cdr:x>
      <cdr:y>0.21391</cdr:y>
    </cdr:to>
    <cdr:sp macro="" textlink="">
      <cdr:nvSpPr>
        <cdr:cNvPr id="11" name="TextBox 10">
          <a:extLst xmlns:a="http://schemas.openxmlformats.org/drawingml/2006/main">
            <a:ext uri="{FF2B5EF4-FFF2-40B4-BE49-F238E27FC236}">
              <a16:creationId xmlns:a16="http://schemas.microsoft.com/office/drawing/2014/main" id="{8E62E8D7-0FEB-4329-BA14-7ACB9D4F16D7}"/>
            </a:ext>
          </a:extLst>
        </cdr:cNvPr>
        <cdr:cNvSpPr txBox="1"/>
      </cdr:nvSpPr>
      <cdr:spPr>
        <a:xfrm xmlns:a="http://schemas.openxmlformats.org/drawingml/2006/main">
          <a:off x="3383375" y="542125"/>
          <a:ext cx="1008000" cy="5133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pl-PL" sz="1100" dirty="0"/>
        </a:p>
      </cdr:txBody>
    </cdr:sp>
  </cdr:relSizeAnchor>
  <cdr:relSizeAnchor xmlns:cdr="http://schemas.openxmlformats.org/drawingml/2006/chartDrawing">
    <cdr:from>
      <cdr:x>0.40853</cdr:x>
      <cdr:y>0.02232</cdr:y>
    </cdr:from>
    <cdr:to>
      <cdr:x>0.5002</cdr:x>
      <cdr:y>0.08069</cdr:y>
    </cdr:to>
    <cdr:sp macro="" textlink="">
      <cdr:nvSpPr>
        <cdr:cNvPr id="12" name="TextBox 11">
          <a:extLst xmlns:a="http://schemas.openxmlformats.org/drawingml/2006/main">
            <a:ext uri="{FF2B5EF4-FFF2-40B4-BE49-F238E27FC236}">
              <a16:creationId xmlns:a16="http://schemas.microsoft.com/office/drawing/2014/main" id="{BBCFA9D2-6846-422B-B0B3-F30735A32CF0}"/>
            </a:ext>
          </a:extLst>
        </cdr:cNvPr>
        <cdr:cNvSpPr txBox="1"/>
      </cdr:nvSpPr>
      <cdr:spPr>
        <a:xfrm xmlns:a="http://schemas.openxmlformats.org/drawingml/2006/main">
          <a:off x="3529700" y="110126"/>
          <a:ext cx="792000" cy="2880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2"/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pl-PL" sz="1200" dirty="0"/>
            <a:t>-47,4%</a:t>
          </a:r>
          <a:endParaRPr lang="pl-PL" sz="1100" dirty="0"/>
        </a:p>
      </cdr:txBody>
    </cdr:sp>
  </cdr:relSizeAnchor>
  <cdr:relSizeAnchor xmlns:cdr="http://schemas.openxmlformats.org/drawingml/2006/chartDrawing">
    <cdr:from>
      <cdr:x>0.40833</cdr:x>
      <cdr:y>0.10987</cdr:y>
    </cdr:from>
    <cdr:to>
      <cdr:x>0.79167</cdr:x>
      <cdr:y>0.10987</cdr:y>
    </cdr:to>
    <cdr:cxnSp macro="">
      <cdr:nvCxnSpPr>
        <cdr:cNvPr id="16" name="Straight Arrow Connector 15">
          <a:extLst xmlns:a="http://schemas.openxmlformats.org/drawingml/2006/main">
            <a:ext uri="{FF2B5EF4-FFF2-40B4-BE49-F238E27FC236}">
              <a16:creationId xmlns:a16="http://schemas.microsoft.com/office/drawing/2014/main" id="{1961B132-201F-458D-B372-22DCC3FD5125}"/>
            </a:ext>
          </a:extLst>
        </cdr:cNvPr>
        <cdr:cNvCxnSpPr/>
      </cdr:nvCxnSpPr>
      <cdr:spPr>
        <a:xfrm xmlns:a="http://schemas.openxmlformats.org/drawingml/2006/main">
          <a:off x="3528000" y="542126"/>
          <a:ext cx="3312000" cy="0"/>
        </a:xfrm>
        <a:prstGeom xmlns:a="http://schemas.openxmlformats.org/drawingml/2006/main" prst="straightConnector1">
          <a:avLst/>
        </a:prstGeom>
        <a:ln xmlns:a="http://schemas.openxmlformats.org/drawingml/2006/main">
          <a:headEnd type="oval"/>
          <a:tailEnd type="oval"/>
        </a:ln>
      </cdr:spPr>
      <cdr:style>
        <a:lnRef xmlns:a="http://schemas.openxmlformats.org/drawingml/2006/main" idx="1">
          <a:schemeClr val="accent5"/>
        </a:lnRef>
        <a:fillRef xmlns:a="http://schemas.openxmlformats.org/drawingml/2006/main" idx="0">
          <a:schemeClr val="accent5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0.575</cdr:x>
      <cdr:y>0.08069</cdr:y>
    </cdr:from>
    <cdr:to>
      <cdr:x>0.66667</cdr:x>
      <cdr:y>0.13906</cdr:y>
    </cdr:to>
    <cdr:sp macro="" textlink="">
      <cdr:nvSpPr>
        <cdr:cNvPr id="17" name="TextBox 1">
          <a:extLst xmlns:a="http://schemas.openxmlformats.org/drawingml/2006/main">
            <a:ext uri="{FF2B5EF4-FFF2-40B4-BE49-F238E27FC236}">
              <a16:creationId xmlns:a16="http://schemas.microsoft.com/office/drawing/2014/main" id="{D7BF1FA2-9540-436A-9E53-670396B4CC3B}"/>
            </a:ext>
          </a:extLst>
        </cdr:cNvPr>
        <cdr:cNvSpPr txBox="1"/>
      </cdr:nvSpPr>
      <cdr:spPr>
        <a:xfrm xmlns:a="http://schemas.openxmlformats.org/drawingml/2006/main">
          <a:off x="4968000" y="398127"/>
          <a:ext cx="792000" cy="287999"/>
        </a:xfrm>
        <a:prstGeom xmlns:a="http://schemas.openxmlformats.org/drawingml/2006/main" prst="rect">
          <a:avLst/>
        </a:prstGeom>
        <a:solidFill xmlns:a="http://schemas.openxmlformats.org/drawingml/2006/main">
          <a:schemeClr val="bg2"/>
        </a:solidFill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sz="1200" dirty="0"/>
            <a:t>-35,9%</a:t>
          </a:r>
        </a:p>
      </cdr:txBody>
    </cdr:sp>
  </cdr:relSizeAnchor>
</c:userShapes>
</file>

<file path=ppt/drawings/drawing19.xml><?xml version="1.0" encoding="utf-8"?>
<c:userShapes xmlns:c="http://schemas.openxmlformats.org/drawingml/2006/chart">
  <cdr:relSizeAnchor xmlns:cdr="http://schemas.openxmlformats.org/drawingml/2006/chartDrawing">
    <cdr:from>
      <cdr:x>0.42338</cdr:x>
      <cdr:y>0.10987</cdr:y>
    </cdr:from>
    <cdr:to>
      <cdr:x>0.54951</cdr:x>
      <cdr:y>0.21391</cdr:y>
    </cdr:to>
    <cdr:sp macro="" textlink="">
      <cdr:nvSpPr>
        <cdr:cNvPr id="11" name="TextBox 10">
          <a:extLst xmlns:a="http://schemas.openxmlformats.org/drawingml/2006/main">
            <a:ext uri="{FF2B5EF4-FFF2-40B4-BE49-F238E27FC236}">
              <a16:creationId xmlns:a16="http://schemas.microsoft.com/office/drawing/2014/main" id="{8E62E8D7-0FEB-4329-BA14-7ACB9D4F16D7}"/>
            </a:ext>
          </a:extLst>
        </cdr:cNvPr>
        <cdr:cNvSpPr txBox="1"/>
      </cdr:nvSpPr>
      <cdr:spPr>
        <a:xfrm xmlns:a="http://schemas.openxmlformats.org/drawingml/2006/main">
          <a:off x="3383375" y="542125"/>
          <a:ext cx="1008000" cy="5133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pl-PL" sz="1100" dirty="0"/>
        </a:p>
      </cdr:txBody>
    </cdr:sp>
  </cdr:relSizeAnchor>
</c:userShapes>
</file>

<file path=ppt/drawings/drawing20.xml><?xml version="1.0" encoding="utf-8"?>
<c:userShapes xmlns:c="http://schemas.openxmlformats.org/drawingml/2006/chart">
  <cdr:relSizeAnchor xmlns:cdr="http://schemas.openxmlformats.org/drawingml/2006/chartDrawing">
    <cdr:from>
      <cdr:x>0.42338</cdr:x>
      <cdr:y>0.10987</cdr:y>
    </cdr:from>
    <cdr:to>
      <cdr:x>0.54951</cdr:x>
      <cdr:y>0.21391</cdr:y>
    </cdr:to>
    <cdr:sp macro="" textlink="">
      <cdr:nvSpPr>
        <cdr:cNvPr id="11" name="TextBox 10">
          <a:extLst xmlns:a="http://schemas.openxmlformats.org/drawingml/2006/main">
            <a:ext uri="{FF2B5EF4-FFF2-40B4-BE49-F238E27FC236}">
              <a16:creationId xmlns:a16="http://schemas.microsoft.com/office/drawing/2014/main" id="{8E62E8D7-0FEB-4329-BA14-7ACB9D4F16D7}"/>
            </a:ext>
          </a:extLst>
        </cdr:cNvPr>
        <cdr:cNvSpPr txBox="1"/>
      </cdr:nvSpPr>
      <cdr:spPr>
        <a:xfrm xmlns:a="http://schemas.openxmlformats.org/drawingml/2006/main">
          <a:off x="3383375" y="542125"/>
          <a:ext cx="1008000" cy="5133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pl-PL" sz="1100" dirty="0"/>
        </a:p>
      </cdr:txBody>
    </cdr:sp>
  </cdr:relSizeAnchor>
</c:userShapes>
</file>

<file path=ppt/drawings/drawing21.xml><?xml version="1.0" encoding="utf-8"?>
<c:userShapes xmlns:c="http://schemas.openxmlformats.org/drawingml/2006/chart">
  <cdr:relSizeAnchor xmlns:cdr="http://schemas.openxmlformats.org/drawingml/2006/chartDrawing">
    <cdr:from>
      <cdr:x>0.17561</cdr:x>
      <cdr:y>0.03691</cdr:y>
    </cdr:from>
    <cdr:to>
      <cdr:x>0.8153</cdr:x>
      <cdr:y>0.03691</cdr:y>
    </cdr:to>
    <cdr:cxnSp macro="">
      <cdr:nvCxnSpPr>
        <cdr:cNvPr id="10" name="Straight Arrow Connector 9">
          <a:extLst xmlns:a="http://schemas.openxmlformats.org/drawingml/2006/main">
            <a:ext uri="{FF2B5EF4-FFF2-40B4-BE49-F238E27FC236}">
              <a16:creationId xmlns:a16="http://schemas.microsoft.com/office/drawing/2014/main" id="{91E376D5-9A8B-4260-A058-D686DCF6029D}"/>
            </a:ext>
          </a:extLst>
        </cdr:cNvPr>
        <cdr:cNvCxnSpPr/>
      </cdr:nvCxnSpPr>
      <cdr:spPr>
        <a:xfrm xmlns:a="http://schemas.openxmlformats.org/drawingml/2006/main">
          <a:off x="1403373" y="182125"/>
          <a:ext cx="5112003" cy="0"/>
        </a:xfrm>
        <a:prstGeom xmlns:a="http://schemas.openxmlformats.org/drawingml/2006/main" prst="straightConnector1">
          <a:avLst/>
        </a:prstGeom>
        <a:ln xmlns:a="http://schemas.openxmlformats.org/drawingml/2006/main">
          <a:headEnd type="oval"/>
          <a:tailEnd type="oval"/>
        </a:ln>
      </cdr:spPr>
      <cdr:style>
        <a:lnRef xmlns:a="http://schemas.openxmlformats.org/drawingml/2006/main" idx="1">
          <a:schemeClr val="accent5"/>
        </a:lnRef>
        <a:fillRef xmlns:a="http://schemas.openxmlformats.org/drawingml/2006/main" idx="0">
          <a:schemeClr val="accent5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0.42338</cdr:x>
      <cdr:y>0.10987</cdr:y>
    </cdr:from>
    <cdr:to>
      <cdr:x>0.54951</cdr:x>
      <cdr:y>0.21391</cdr:y>
    </cdr:to>
    <cdr:sp macro="" textlink="">
      <cdr:nvSpPr>
        <cdr:cNvPr id="11" name="TextBox 10">
          <a:extLst xmlns:a="http://schemas.openxmlformats.org/drawingml/2006/main">
            <a:ext uri="{FF2B5EF4-FFF2-40B4-BE49-F238E27FC236}">
              <a16:creationId xmlns:a16="http://schemas.microsoft.com/office/drawing/2014/main" id="{8E62E8D7-0FEB-4329-BA14-7ACB9D4F16D7}"/>
            </a:ext>
          </a:extLst>
        </cdr:cNvPr>
        <cdr:cNvSpPr txBox="1"/>
      </cdr:nvSpPr>
      <cdr:spPr>
        <a:xfrm xmlns:a="http://schemas.openxmlformats.org/drawingml/2006/main">
          <a:off x="3383375" y="542125"/>
          <a:ext cx="1008000" cy="5133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pl-PL" sz="1100" dirty="0"/>
        </a:p>
      </cdr:txBody>
    </cdr:sp>
  </cdr:relSizeAnchor>
  <cdr:relSizeAnchor xmlns:cdr="http://schemas.openxmlformats.org/drawingml/2006/chartDrawing">
    <cdr:from>
      <cdr:x>0.45946</cdr:x>
      <cdr:y>0.00207</cdr:y>
    </cdr:from>
    <cdr:to>
      <cdr:x>0.54951</cdr:x>
      <cdr:y>0.08013</cdr:y>
    </cdr:to>
    <cdr:sp macro="" textlink="">
      <cdr:nvSpPr>
        <cdr:cNvPr id="12" name="TextBox 11">
          <a:extLst xmlns:a="http://schemas.openxmlformats.org/drawingml/2006/main">
            <a:ext uri="{FF2B5EF4-FFF2-40B4-BE49-F238E27FC236}">
              <a16:creationId xmlns:a16="http://schemas.microsoft.com/office/drawing/2014/main" id="{BBCFA9D2-6846-422B-B0B3-F30735A32CF0}"/>
            </a:ext>
          </a:extLst>
        </cdr:cNvPr>
        <cdr:cNvSpPr txBox="1"/>
      </cdr:nvSpPr>
      <cdr:spPr>
        <a:xfrm xmlns:a="http://schemas.openxmlformats.org/drawingml/2006/main">
          <a:off x="3671717" y="8425"/>
          <a:ext cx="719658" cy="3177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2"/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pl-PL" sz="1200" dirty="0"/>
            <a:t>-30,4%</a:t>
          </a:r>
        </a:p>
      </cdr:txBody>
    </cdr:sp>
  </cdr:relSizeAnchor>
</c:userShapes>
</file>

<file path=ppt/drawings/drawing22.xml><?xml version="1.0" encoding="utf-8"?>
<c:userShapes xmlns:c="http://schemas.openxmlformats.org/drawingml/2006/chart">
  <cdr:relSizeAnchor xmlns:cdr="http://schemas.openxmlformats.org/drawingml/2006/chartDrawing">
    <cdr:from>
      <cdr:x>0.11667</cdr:x>
      <cdr:y>0.0515</cdr:y>
    </cdr:from>
    <cdr:to>
      <cdr:x>0.79167</cdr:x>
      <cdr:y>0.0515</cdr:y>
    </cdr:to>
    <cdr:cxnSp macro="">
      <cdr:nvCxnSpPr>
        <cdr:cNvPr id="10" name="Straight Arrow Connector 9">
          <a:extLst xmlns:a="http://schemas.openxmlformats.org/drawingml/2006/main">
            <a:ext uri="{FF2B5EF4-FFF2-40B4-BE49-F238E27FC236}">
              <a16:creationId xmlns:a16="http://schemas.microsoft.com/office/drawing/2014/main" id="{91E376D5-9A8B-4260-A058-D686DCF6029D}"/>
            </a:ext>
          </a:extLst>
        </cdr:cNvPr>
        <cdr:cNvCxnSpPr/>
      </cdr:nvCxnSpPr>
      <cdr:spPr>
        <a:xfrm xmlns:a="http://schemas.openxmlformats.org/drawingml/2006/main">
          <a:off x="1008000" y="254126"/>
          <a:ext cx="5832000" cy="0"/>
        </a:xfrm>
        <a:prstGeom xmlns:a="http://schemas.openxmlformats.org/drawingml/2006/main" prst="straightConnector1">
          <a:avLst/>
        </a:prstGeom>
        <a:ln xmlns:a="http://schemas.openxmlformats.org/drawingml/2006/main">
          <a:headEnd type="oval"/>
          <a:tailEnd type="oval"/>
        </a:ln>
      </cdr:spPr>
      <cdr:style>
        <a:lnRef xmlns:a="http://schemas.openxmlformats.org/drawingml/2006/main" idx="1">
          <a:schemeClr val="accent5"/>
        </a:lnRef>
        <a:fillRef xmlns:a="http://schemas.openxmlformats.org/drawingml/2006/main" idx="0">
          <a:schemeClr val="accent5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0.42338</cdr:x>
      <cdr:y>0.10987</cdr:y>
    </cdr:from>
    <cdr:to>
      <cdr:x>0.54951</cdr:x>
      <cdr:y>0.21391</cdr:y>
    </cdr:to>
    <cdr:sp macro="" textlink="">
      <cdr:nvSpPr>
        <cdr:cNvPr id="11" name="TextBox 10">
          <a:extLst xmlns:a="http://schemas.openxmlformats.org/drawingml/2006/main">
            <a:ext uri="{FF2B5EF4-FFF2-40B4-BE49-F238E27FC236}">
              <a16:creationId xmlns:a16="http://schemas.microsoft.com/office/drawing/2014/main" id="{8E62E8D7-0FEB-4329-BA14-7ACB9D4F16D7}"/>
            </a:ext>
          </a:extLst>
        </cdr:cNvPr>
        <cdr:cNvSpPr txBox="1"/>
      </cdr:nvSpPr>
      <cdr:spPr>
        <a:xfrm xmlns:a="http://schemas.openxmlformats.org/drawingml/2006/main">
          <a:off x="3383375" y="542125"/>
          <a:ext cx="1008000" cy="5133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pl-PL" sz="1100" dirty="0"/>
        </a:p>
      </cdr:txBody>
    </cdr:sp>
  </cdr:relSizeAnchor>
  <cdr:relSizeAnchor xmlns:cdr="http://schemas.openxmlformats.org/drawingml/2006/chartDrawing">
    <cdr:from>
      <cdr:x>0.40853</cdr:x>
      <cdr:y>0.02232</cdr:y>
    </cdr:from>
    <cdr:to>
      <cdr:x>0.5002</cdr:x>
      <cdr:y>0.08069</cdr:y>
    </cdr:to>
    <cdr:sp macro="" textlink="">
      <cdr:nvSpPr>
        <cdr:cNvPr id="12" name="TextBox 11">
          <a:extLst xmlns:a="http://schemas.openxmlformats.org/drawingml/2006/main">
            <a:ext uri="{FF2B5EF4-FFF2-40B4-BE49-F238E27FC236}">
              <a16:creationId xmlns:a16="http://schemas.microsoft.com/office/drawing/2014/main" id="{BBCFA9D2-6846-422B-B0B3-F30735A32CF0}"/>
            </a:ext>
          </a:extLst>
        </cdr:cNvPr>
        <cdr:cNvSpPr txBox="1"/>
      </cdr:nvSpPr>
      <cdr:spPr>
        <a:xfrm xmlns:a="http://schemas.openxmlformats.org/drawingml/2006/main">
          <a:off x="3529700" y="110126"/>
          <a:ext cx="792000" cy="2880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2"/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pl-PL" sz="1200" dirty="0"/>
            <a:t>-38,9%</a:t>
          </a:r>
          <a:endParaRPr lang="pl-PL" sz="1100" dirty="0"/>
        </a:p>
      </cdr:txBody>
    </cdr:sp>
  </cdr:relSizeAnchor>
  <cdr:relSizeAnchor xmlns:cdr="http://schemas.openxmlformats.org/drawingml/2006/chartDrawing">
    <cdr:from>
      <cdr:x>0.40833</cdr:x>
      <cdr:y>0.10987</cdr:y>
    </cdr:from>
    <cdr:to>
      <cdr:x>0.79167</cdr:x>
      <cdr:y>0.10987</cdr:y>
    </cdr:to>
    <cdr:cxnSp macro="">
      <cdr:nvCxnSpPr>
        <cdr:cNvPr id="16" name="Straight Arrow Connector 15">
          <a:extLst xmlns:a="http://schemas.openxmlformats.org/drawingml/2006/main">
            <a:ext uri="{FF2B5EF4-FFF2-40B4-BE49-F238E27FC236}">
              <a16:creationId xmlns:a16="http://schemas.microsoft.com/office/drawing/2014/main" id="{1961B132-201F-458D-B372-22DCC3FD5125}"/>
            </a:ext>
          </a:extLst>
        </cdr:cNvPr>
        <cdr:cNvCxnSpPr/>
      </cdr:nvCxnSpPr>
      <cdr:spPr>
        <a:xfrm xmlns:a="http://schemas.openxmlformats.org/drawingml/2006/main">
          <a:off x="3528000" y="542126"/>
          <a:ext cx="3312000" cy="0"/>
        </a:xfrm>
        <a:prstGeom xmlns:a="http://schemas.openxmlformats.org/drawingml/2006/main" prst="straightConnector1">
          <a:avLst/>
        </a:prstGeom>
        <a:ln xmlns:a="http://schemas.openxmlformats.org/drawingml/2006/main">
          <a:headEnd type="oval"/>
          <a:tailEnd type="oval"/>
        </a:ln>
      </cdr:spPr>
      <cdr:style>
        <a:lnRef xmlns:a="http://schemas.openxmlformats.org/drawingml/2006/main" idx="1">
          <a:schemeClr val="accent5"/>
        </a:lnRef>
        <a:fillRef xmlns:a="http://schemas.openxmlformats.org/drawingml/2006/main" idx="0">
          <a:schemeClr val="accent5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0.575</cdr:x>
      <cdr:y>0.08069</cdr:y>
    </cdr:from>
    <cdr:to>
      <cdr:x>0.66667</cdr:x>
      <cdr:y>0.13906</cdr:y>
    </cdr:to>
    <cdr:sp macro="" textlink="">
      <cdr:nvSpPr>
        <cdr:cNvPr id="17" name="TextBox 1">
          <a:extLst xmlns:a="http://schemas.openxmlformats.org/drawingml/2006/main">
            <a:ext uri="{FF2B5EF4-FFF2-40B4-BE49-F238E27FC236}">
              <a16:creationId xmlns:a16="http://schemas.microsoft.com/office/drawing/2014/main" id="{D7BF1FA2-9540-436A-9E53-670396B4CC3B}"/>
            </a:ext>
          </a:extLst>
        </cdr:cNvPr>
        <cdr:cNvSpPr txBox="1"/>
      </cdr:nvSpPr>
      <cdr:spPr>
        <a:xfrm xmlns:a="http://schemas.openxmlformats.org/drawingml/2006/main">
          <a:off x="4968000" y="398127"/>
          <a:ext cx="792000" cy="287999"/>
        </a:xfrm>
        <a:prstGeom xmlns:a="http://schemas.openxmlformats.org/drawingml/2006/main" prst="rect">
          <a:avLst/>
        </a:prstGeom>
        <a:solidFill xmlns:a="http://schemas.openxmlformats.org/drawingml/2006/main">
          <a:schemeClr val="bg2"/>
        </a:solidFill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sz="1200" dirty="0"/>
            <a:t>-27,3%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FAC49350-8797-46ED-A571-01366215842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2" y="0"/>
            <a:ext cx="2950474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765E4291-D736-4D6F-BC33-59BB0588E0E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6739" y="0"/>
            <a:ext cx="2950474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CAE57F-3D29-4A1A-851D-0554B61B69F8}" type="datetimeFigureOut">
              <a:rPr lang="pl-PL" smtClean="0"/>
              <a:t>22.09.2026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7C599CC2-EE6D-4066-B336-028095290E2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2" y="9442155"/>
            <a:ext cx="2950474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7BA621F-88B9-4BE0-9F19-A0F9CCB006E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6739" y="9442155"/>
            <a:ext cx="2950474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9C5F63-C47E-430A-8E12-BD21D51784C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329212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50474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6739" y="0"/>
            <a:ext cx="2950474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7A586E-C6B8-4B42-B195-089105E18C22}" type="datetimeFigureOut">
              <a:rPr lang="pl-PL" smtClean="0"/>
              <a:t>22.09.2026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1062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0880" y="4784071"/>
            <a:ext cx="5447030" cy="3914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2" y="9442155"/>
            <a:ext cx="2950474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6739" y="9442155"/>
            <a:ext cx="2950474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A534E8-CBC6-47F1-B164-A93F14F1403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017287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ymbol zastępczy obrazu 10">
            <a:extLst>
              <a:ext uri="{FF2B5EF4-FFF2-40B4-BE49-F238E27FC236}">
                <a16:creationId xmlns:a16="http://schemas.microsoft.com/office/drawing/2014/main" id="{67DF8517-42A7-42BB-943F-C7273631E45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88925" y="284163"/>
            <a:ext cx="17710150" cy="9720262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6000" y="2839500"/>
            <a:ext cx="9432000" cy="3581400"/>
          </a:xfrm>
        </p:spPr>
        <p:txBody>
          <a:bodyPr anchor="b">
            <a:normAutofit/>
          </a:bodyPr>
          <a:lstStyle>
            <a:lvl1pPr algn="l">
              <a:defRPr sz="9600">
                <a:solidFill>
                  <a:schemeClr val="accent1"/>
                </a:solidFill>
              </a:defRPr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6000" y="6511915"/>
            <a:ext cx="9432000" cy="647586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pl-PL" dirty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335400" y="823500"/>
            <a:ext cx="2141424" cy="547688"/>
          </a:xfrm>
        </p:spPr>
        <p:txBody>
          <a:bodyPr lIns="0" tIns="0" rIns="0" bIns="0"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3296EF02-DDFB-4932-8AE9-ED9867835BB2}" type="datetime4">
              <a:rPr lang="pl-PL" smtClean="0"/>
              <a:t>22 września 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44000" y="8915812"/>
            <a:ext cx="11376000" cy="5476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24000" y="8915812"/>
            <a:ext cx="533976" cy="5476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D1B865F-6156-4DDA-AFCF-48AD4C018F2A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9" name="Grafika 8">
            <a:extLst>
              <a:ext uri="{FF2B5EF4-FFF2-40B4-BE49-F238E27FC236}">
                <a16:creationId xmlns:a16="http://schemas.microsoft.com/office/drawing/2014/main" id="{56175E35-7F57-4B97-BD3A-E1F85F4D048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3536000" y="8599500"/>
            <a:ext cx="3940824" cy="958159"/>
          </a:xfrm>
          <a:prstGeom prst="rect">
            <a:avLst/>
          </a:prstGeom>
        </p:spPr>
      </p:pic>
      <p:sp>
        <p:nvSpPr>
          <p:cNvPr id="10" name="Prostokąt 9">
            <a:extLst>
              <a:ext uri="{FF2B5EF4-FFF2-40B4-BE49-F238E27FC236}">
                <a16:creationId xmlns:a16="http://schemas.microsoft.com/office/drawing/2014/main" id="{E743D72D-1C71-4418-AB87-3CE678693F88}"/>
              </a:ext>
            </a:extLst>
          </p:cNvPr>
          <p:cNvSpPr/>
          <p:nvPr userDrawn="1"/>
        </p:nvSpPr>
        <p:spPr>
          <a:xfrm>
            <a:off x="3400" y="665344"/>
            <a:ext cx="1292600" cy="43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47366437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1" pos="11004" userDrawn="1">
          <p15:clr>
            <a:srgbClr val="FBAE40"/>
          </p15:clr>
        </p15:guide>
        <p15:guide id="2" orient="horz" pos="582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konc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ymbol zastępczy obrazu 10">
            <a:extLst>
              <a:ext uri="{FF2B5EF4-FFF2-40B4-BE49-F238E27FC236}">
                <a16:creationId xmlns:a16="http://schemas.microsoft.com/office/drawing/2014/main" id="{67DF8517-42A7-42BB-943F-C7273631E45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88925" y="284163"/>
            <a:ext cx="17710150" cy="9720262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24000" y="3352800"/>
            <a:ext cx="9432000" cy="3581400"/>
          </a:xfrm>
        </p:spPr>
        <p:txBody>
          <a:bodyPr anchor="ctr">
            <a:noAutofit/>
          </a:bodyPr>
          <a:lstStyle>
            <a:lvl1pPr algn="l">
              <a:defRPr sz="9600">
                <a:solidFill>
                  <a:schemeClr val="accent1"/>
                </a:solidFill>
              </a:defRPr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24000" y="7277420"/>
            <a:ext cx="9432000" cy="647586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pl-PL" dirty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335400" y="823500"/>
            <a:ext cx="2141424" cy="547688"/>
          </a:xfrm>
        </p:spPr>
        <p:txBody>
          <a:bodyPr lIns="0" tIns="0" rIns="0" bIns="0"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3296EF02-DDFB-4932-8AE9-ED9867835BB2}" type="datetime4">
              <a:rPr lang="pl-PL" smtClean="0"/>
              <a:t>22 września 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44000" y="8915812"/>
            <a:ext cx="11376000" cy="5476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24000" y="8915812"/>
            <a:ext cx="533976" cy="5476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D1B865F-6156-4DDA-AFCF-48AD4C018F2A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9" name="Grafika 8">
            <a:extLst>
              <a:ext uri="{FF2B5EF4-FFF2-40B4-BE49-F238E27FC236}">
                <a16:creationId xmlns:a16="http://schemas.microsoft.com/office/drawing/2014/main" id="{56175E35-7F57-4B97-BD3A-E1F85F4D048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3536000" y="8599500"/>
            <a:ext cx="3940824" cy="958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091801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1" pos="11004">
          <p15:clr>
            <a:srgbClr val="FBAE40"/>
          </p15:clr>
        </p15:guide>
        <p15:guide id="2" orient="horz" pos="582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326AC-AB3C-4D07-9AD0-79E686B1180B}" type="datetimeFigureOut">
              <a:rPr lang="pl-PL" smtClean="0"/>
              <a:t>22.09.2026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B865F-6156-4DDA-AFCF-48AD4C018F2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192931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36000" y="2882900"/>
            <a:ext cx="8093700" cy="6382545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58300" y="2882900"/>
            <a:ext cx="8093700" cy="6382545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326AC-AB3C-4D07-9AD0-79E686B1180B}" type="datetimeFigureOut">
              <a:rPr lang="pl-PL" smtClean="0"/>
              <a:t>22.09.2026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B865F-6156-4DDA-AFCF-48AD4C018F2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63769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ony 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6000" y="601743"/>
            <a:ext cx="8208000" cy="1988345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36000" y="2882900"/>
            <a:ext cx="6768000" cy="6382545"/>
          </a:xfrm>
        </p:spPr>
        <p:txBody>
          <a:bodyPr/>
          <a:lstStyle>
            <a:lvl1pPr marL="0" indent="0">
              <a:buNone/>
              <a:defRPr/>
            </a:lvl1pPr>
            <a:lvl2pPr marL="180975" indent="-180975">
              <a:defRPr/>
            </a:lvl2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326AC-AB3C-4D07-9AD0-79E686B1180B}" type="datetimeFigureOut">
              <a:rPr lang="pl-PL" smtClean="0"/>
              <a:t>22.09.2026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B865F-6156-4DDA-AFCF-48AD4C018F2A}" type="slidenum">
              <a:rPr lang="pl-PL" smtClean="0"/>
              <a:t>‹#›</a:t>
            </a:fld>
            <a:endParaRPr lang="pl-PL"/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6E13A995-99CA-44D7-8C7D-75D362B537EA}"/>
              </a:ext>
            </a:extLst>
          </p:cNvPr>
          <p:cNvSpPr/>
          <p:nvPr userDrawn="1"/>
        </p:nvSpPr>
        <p:spPr>
          <a:xfrm>
            <a:off x="11880000" y="3234045"/>
            <a:ext cx="5832000" cy="47894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Symbol zastępczy obrazu 10">
            <a:extLst>
              <a:ext uri="{FF2B5EF4-FFF2-40B4-BE49-F238E27FC236}">
                <a16:creationId xmlns:a16="http://schemas.microsoft.com/office/drawing/2014/main" id="{7C0A3D3D-8B24-489F-8EF6-641CE7361F9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51838" y="1255713"/>
            <a:ext cx="5400675" cy="7920037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pl-PL" dirty="0"/>
              <a:t>Zdjęcie opony bez tła</a:t>
            </a:r>
          </a:p>
        </p:txBody>
      </p:sp>
    </p:spTree>
    <p:extLst>
      <p:ext uri="{BB962C8B-B14F-4D97-AF65-F5344CB8AC3E}">
        <p14:creationId xmlns:p14="http://schemas.microsoft.com/office/powerpoint/2010/main" val="17401251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D5DF5991-5DDA-4B9D-B0AB-19C2AAF5C2C3}"/>
              </a:ext>
            </a:extLst>
          </p:cNvPr>
          <p:cNvSpPr/>
          <p:nvPr userDrawn="1"/>
        </p:nvSpPr>
        <p:spPr>
          <a:xfrm>
            <a:off x="7787640" y="2712721"/>
            <a:ext cx="9883140" cy="57835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36000" y="2882901"/>
            <a:ext cx="5400000" cy="557260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/>
            </a:lvl1pPr>
            <a:lvl2pPr marL="68580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/>
            </a:lvl2pPr>
            <a:lvl3pPr marL="137160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/>
            </a:lvl3pPr>
            <a:lvl4pPr marL="205740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/>
            </a:lvl4pPr>
            <a:lvl5pPr marL="274320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/>
            </a:lvl5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326AC-AB3C-4D07-9AD0-79E686B1180B}" type="datetimeFigureOut">
              <a:rPr lang="pl-PL" smtClean="0"/>
              <a:t>22.09.2026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B865F-6156-4DDA-AFCF-48AD4C018F2A}" type="slidenum">
              <a:rPr lang="pl-PL" smtClean="0"/>
              <a:t>‹#›</a:t>
            </a:fld>
            <a:endParaRPr lang="pl-PL"/>
          </a:p>
        </p:txBody>
      </p:sp>
      <p:sp>
        <p:nvSpPr>
          <p:cNvPr id="12" name="Symbol zastępczy obrazu 11">
            <a:extLst>
              <a:ext uri="{FF2B5EF4-FFF2-40B4-BE49-F238E27FC236}">
                <a16:creationId xmlns:a16="http://schemas.microsoft.com/office/drawing/2014/main" id="{B1227CF4-51AE-4541-ABEA-B36C1811100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064000" y="2225040"/>
            <a:ext cx="5904413" cy="6661785"/>
          </a:xfrm>
          <a:solidFill>
            <a:schemeClr val="bg1">
              <a:lumMod val="85000"/>
            </a:schemeClr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pl-PL"/>
          </a:p>
        </p:txBody>
      </p:sp>
      <p:sp>
        <p:nvSpPr>
          <p:cNvPr id="14" name="Symbol zastępczy tekstu 13">
            <a:extLst>
              <a:ext uri="{FF2B5EF4-FFF2-40B4-BE49-F238E27FC236}">
                <a16:creationId xmlns:a16="http://schemas.microsoft.com/office/drawing/2014/main" id="{BC77C3C1-C5ED-46F8-960C-D4561D2295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4523346" y="3984661"/>
            <a:ext cx="2592500" cy="3239700"/>
          </a:xfrm>
        </p:spPr>
        <p:txBody>
          <a:bodyPr anchor="ctr">
            <a:noAutofit/>
          </a:bodyPr>
          <a:lstStyle>
            <a:lvl1pPr marL="0" indent="0" algn="ctr">
              <a:buNone/>
              <a:defRPr sz="3200">
                <a:latin typeface="+mj-lt"/>
              </a:defRPr>
            </a:lvl1pPr>
            <a:lvl2pPr marL="685800" indent="0" algn="ctr">
              <a:buNone/>
              <a:defRPr>
                <a:latin typeface="+mj-lt"/>
              </a:defRPr>
            </a:lvl2pPr>
            <a:lvl3pPr marL="1371600" indent="0" algn="ctr">
              <a:buNone/>
              <a:defRPr>
                <a:latin typeface="+mj-lt"/>
              </a:defRPr>
            </a:lvl3pPr>
            <a:lvl4pPr marL="2057400" indent="0" algn="ctr">
              <a:buNone/>
              <a:defRPr>
                <a:latin typeface="+mj-lt"/>
              </a:defRPr>
            </a:lvl4pPr>
            <a:lvl5pPr marL="27432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19680030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arzą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rostokąt 15">
            <a:extLst>
              <a:ext uri="{FF2B5EF4-FFF2-40B4-BE49-F238E27FC236}">
                <a16:creationId xmlns:a16="http://schemas.microsoft.com/office/drawing/2014/main" id="{CF15CE92-5D0A-4CEC-B387-D44B37500AEF}"/>
              </a:ext>
            </a:extLst>
          </p:cNvPr>
          <p:cNvSpPr/>
          <p:nvPr userDrawn="1"/>
        </p:nvSpPr>
        <p:spPr>
          <a:xfrm>
            <a:off x="1728000" y="3199500"/>
            <a:ext cx="2808000" cy="280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7" name="Prostokąt 16">
            <a:extLst>
              <a:ext uri="{FF2B5EF4-FFF2-40B4-BE49-F238E27FC236}">
                <a16:creationId xmlns:a16="http://schemas.microsoft.com/office/drawing/2014/main" id="{BB797195-4165-40E0-9C6A-7E7E3F4E6A55}"/>
              </a:ext>
            </a:extLst>
          </p:cNvPr>
          <p:cNvSpPr/>
          <p:nvPr userDrawn="1"/>
        </p:nvSpPr>
        <p:spPr>
          <a:xfrm>
            <a:off x="5832000" y="3199500"/>
            <a:ext cx="2808000" cy="280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8" name="Prostokąt 17">
            <a:extLst>
              <a:ext uri="{FF2B5EF4-FFF2-40B4-BE49-F238E27FC236}">
                <a16:creationId xmlns:a16="http://schemas.microsoft.com/office/drawing/2014/main" id="{257FE5F2-99B0-42CD-B02F-1E74594D74B2}"/>
              </a:ext>
            </a:extLst>
          </p:cNvPr>
          <p:cNvSpPr/>
          <p:nvPr userDrawn="1"/>
        </p:nvSpPr>
        <p:spPr>
          <a:xfrm>
            <a:off x="9936000" y="3199500"/>
            <a:ext cx="2808000" cy="280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Prostokąt 18">
            <a:extLst>
              <a:ext uri="{FF2B5EF4-FFF2-40B4-BE49-F238E27FC236}">
                <a16:creationId xmlns:a16="http://schemas.microsoft.com/office/drawing/2014/main" id="{3313DB8D-1496-4EBA-915E-274A89BB6A58}"/>
              </a:ext>
            </a:extLst>
          </p:cNvPr>
          <p:cNvSpPr/>
          <p:nvPr userDrawn="1"/>
        </p:nvSpPr>
        <p:spPr>
          <a:xfrm>
            <a:off x="14040000" y="3199500"/>
            <a:ext cx="2808000" cy="280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Symbol zastępczy obrazu 11">
            <a:extLst>
              <a:ext uri="{FF2B5EF4-FFF2-40B4-BE49-F238E27FC236}">
                <a16:creationId xmlns:a16="http://schemas.microsoft.com/office/drawing/2014/main" id="{7F82FA84-4BFD-447A-9CD8-2B30E064F1D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11300" y="2970213"/>
            <a:ext cx="2808288" cy="280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endParaRPr lang="pl-PL"/>
          </a:p>
        </p:txBody>
      </p:sp>
      <p:sp>
        <p:nvSpPr>
          <p:cNvPr id="13" name="Symbol zastępczy obrazu 11">
            <a:extLst>
              <a:ext uri="{FF2B5EF4-FFF2-40B4-BE49-F238E27FC236}">
                <a16:creationId xmlns:a16="http://schemas.microsoft.com/office/drawing/2014/main" id="{1A054D2D-D48B-4B05-B2DD-D95D5965B20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615588" y="2970213"/>
            <a:ext cx="2808288" cy="280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endParaRPr lang="pl-PL"/>
          </a:p>
        </p:txBody>
      </p:sp>
      <p:sp>
        <p:nvSpPr>
          <p:cNvPr id="14" name="Symbol zastępczy obrazu 11">
            <a:extLst>
              <a:ext uri="{FF2B5EF4-FFF2-40B4-BE49-F238E27FC236}">
                <a16:creationId xmlns:a16="http://schemas.microsoft.com/office/drawing/2014/main" id="{4A8DDD37-9C23-4E87-904B-6597C10967E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719876" y="2970213"/>
            <a:ext cx="2808288" cy="280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endParaRPr lang="pl-PL"/>
          </a:p>
        </p:txBody>
      </p:sp>
      <p:sp>
        <p:nvSpPr>
          <p:cNvPr id="15" name="Symbol zastępczy obrazu 11">
            <a:extLst>
              <a:ext uri="{FF2B5EF4-FFF2-40B4-BE49-F238E27FC236}">
                <a16:creationId xmlns:a16="http://schemas.microsoft.com/office/drawing/2014/main" id="{059BA928-2E57-4460-9825-ED0505E75C0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3824164" y="2970213"/>
            <a:ext cx="2808288" cy="280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326AC-AB3C-4D07-9AD0-79E686B1180B}" type="datetimeFigureOut">
              <a:rPr lang="pl-PL" smtClean="0"/>
              <a:t>22.09.2026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B865F-6156-4DDA-AFCF-48AD4C018F2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394258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y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ymbol zastępczy obrazu 10">
            <a:extLst>
              <a:ext uri="{FF2B5EF4-FFF2-40B4-BE49-F238E27FC236}">
                <a16:creationId xmlns:a16="http://schemas.microsoft.com/office/drawing/2014/main" id="{67DF8517-42A7-42BB-943F-C7273631E45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88925" y="284163"/>
            <a:ext cx="17710150" cy="9720262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pl-PL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864000" y="2124150"/>
            <a:ext cx="7776000" cy="6038700"/>
          </a:xfrm>
        </p:spPr>
        <p:txBody>
          <a:bodyPr anchor="ctr">
            <a:noAutofit/>
          </a:bodyPr>
          <a:lstStyle>
            <a:lvl1pPr algn="l">
              <a:defRPr sz="9600">
                <a:solidFill>
                  <a:schemeClr val="tx1"/>
                </a:solidFill>
              </a:defRPr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pic>
        <p:nvPicPr>
          <p:cNvPr id="10" name="Grafika 9">
            <a:extLst>
              <a:ext uri="{FF2B5EF4-FFF2-40B4-BE49-F238E27FC236}">
                <a16:creationId xmlns:a16="http://schemas.microsoft.com/office/drawing/2014/main" id="{A751D236-F574-4366-AEDC-F88863FF62C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6022148" y="9355501"/>
            <a:ext cx="1694352" cy="411959"/>
          </a:xfrm>
          <a:prstGeom prst="rect">
            <a:avLst/>
          </a:prstGeom>
        </p:spPr>
      </p:pic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21A9AE37-F3A6-4096-8CB3-A9232DFFA09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36000" y="9433575"/>
            <a:ext cx="1296000" cy="5476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8A326AC-AB3C-4D07-9AD0-79E686B1180B}" type="datetimeFigureOut">
              <a:rPr lang="pl-PL" smtClean="0"/>
              <a:pPr/>
              <a:t>22.09.2026</a:t>
            </a:fld>
            <a:endParaRPr lang="pl-PL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3497B157-7B17-47B3-A271-90C0BC4AEE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48000" y="9433575"/>
            <a:ext cx="12168000" cy="5476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pl-PL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94ECC660-35DB-4030-9971-8F5A0F65E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4688000" y="9433575"/>
            <a:ext cx="946800" cy="5476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D1B865F-6156-4DDA-AFCF-48AD4C018F2A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65803106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1" pos="11004">
          <p15:clr>
            <a:srgbClr val="FBAE40"/>
          </p15:clr>
        </p15:guide>
        <p15:guide id="2" orient="horz" pos="582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zdjec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 5">
            <a:extLst>
              <a:ext uri="{FF2B5EF4-FFF2-40B4-BE49-F238E27FC236}">
                <a16:creationId xmlns:a16="http://schemas.microsoft.com/office/drawing/2014/main" id="{8580E351-3A0B-4CAA-A3FA-30B9507B0238}"/>
              </a:ext>
            </a:extLst>
          </p:cNvPr>
          <p:cNvSpPr/>
          <p:nvPr userDrawn="1"/>
        </p:nvSpPr>
        <p:spPr>
          <a:xfrm>
            <a:off x="1152000" y="3198805"/>
            <a:ext cx="5184000" cy="41046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Symbol zastępczy obrazu 11">
            <a:extLst>
              <a:ext uri="{FF2B5EF4-FFF2-40B4-BE49-F238E27FC236}">
                <a16:creationId xmlns:a16="http://schemas.microsoft.com/office/drawing/2014/main" id="{4031F783-DC1C-4183-9FD4-1F8E92841A7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35916" y="2976856"/>
            <a:ext cx="5184000" cy="4104695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326AC-AB3C-4D07-9AD0-79E686B1180B}" type="datetimeFigureOut">
              <a:rPr lang="pl-PL" smtClean="0"/>
              <a:t>22.09.2026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B865F-6156-4DDA-AFCF-48AD4C018F2A}" type="slidenum">
              <a:rPr lang="pl-PL" smtClean="0"/>
              <a:t>‹#›</a:t>
            </a:fld>
            <a:endParaRPr lang="pl-PL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75BDAC2C-74A4-473C-AB4D-7BA2A095203F}"/>
              </a:ext>
            </a:extLst>
          </p:cNvPr>
          <p:cNvSpPr/>
          <p:nvPr userDrawn="1"/>
        </p:nvSpPr>
        <p:spPr>
          <a:xfrm>
            <a:off x="6768084" y="3198805"/>
            <a:ext cx="5184000" cy="41046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" name="Symbol zastępczy obrazu 11">
            <a:extLst>
              <a:ext uri="{FF2B5EF4-FFF2-40B4-BE49-F238E27FC236}">
                <a16:creationId xmlns:a16="http://schemas.microsoft.com/office/drawing/2014/main" id="{4FF9F6D0-F3A9-4AF6-B872-22A9042F7DD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52000" y="2976856"/>
            <a:ext cx="5184000" cy="4104695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endParaRPr lang="pl-PL"/>
          </a:p>
        </p:txBody>
      </p:sp>
      <p:sp>
        <p:nvSpPr>
          <p:cNvPr id="14" name="Prostokąt 13">
            <a:extLst>
              <a:ext uri="{FF2B5EF4-FFF2-40B4-BE49-F238E27FC236}">
                <a16:creationId xmlns:a16="http://schemas.microsoft.com/office/drawing/2014/main" id="{3FBD836A-F096-4C51-9489-27CF03912CB7}"/>
              </a:ext>
            </a:extLst>
          </p:cNvPr>
          <p:cNvSpPr/>
          <p:nvPr userDrawn="1"/>
        </p:nvSpPr>
        <p:spPr>
          <a:xfrm>
            <a:off x="12384168" y="3198805"/>
            <a:ext cx="5184000" cy="41046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Symbol zastępczy obrazu 11">
            <a:extLst>
              <a:ext uri="{FF2B5EF4-FFF2-40B4-BE49-F238E27FC236}">
                <a16:creationId xmlns:a16="http://schemas.microsoft.com/office/drawing/2014/main" id="{A60578BA-550B-4E56-B657-7FB5BD79DE5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2168084" y="2976856"/>
            <a:ext cx="5184000" cy="4104695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endParaRPr lang="pl-PL"/>
          </a:p>
        </p:txBody>
      </p:sp>
      <p:sp>
        <p:nvSpPr>
          <p:cNvPr id="17" name="Symbol zastępczy tekstu 16">
            <a:extLst>
              <a:ext uri="{FF2B5EF4-FFF2-40B4-BE49-F238E27FC236}">
                <a16:creationId xmlns:a16="http://schemas.microsoft.com/office/drawing/2014/main" id="{6DD2AE77-EA81-43EE-9230-D85BAF683EB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35375" y="7783115"/>
            <a:ext cx="16416000" cy="1440737"/>
          </a:xfrm>
        </p:spPr>
        <p:txBody>
          <a:bodyPr/>
          <a:lstStyle>
            <a:lvl1pPr marL="0" indent="0" algn="ctr">
              <a:buNone/>
              <a:defRPr/>
            </a:lvl1pPr>
            <a:lvl2pPr marL="0" indent="0" algn="ctr">
              <a:buNone/>
              <a:defRPr/>
            </a:lvl2pPr>
            <a:lvl3pPr marL="0" indent="0" algn="ctr">
              <a:buNone/>
              <a:defRPr/>
            </a:lvl3pPr>
            <a:lvl4pPr marL="0" indent="0" algn="ctr">
              <a:buNone/>
              <a:defRPr/>
            </a:lvl4pPr>
            <a:lvl5pPr marL="0" indent="0" algn="ctr">
              <a:buNone/>
              <a:defRPr/>
            </a:lvl5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6571755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326AC-AB3C-4D07-9AD0-79E686B1180B}" type="datetimeFigureOut">
              <a:rPr lang="pl-PL" smtClean="0"/>
              <a:t>22.09.2026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B865F-6156-4DDA-AFCF-48AD4C018F2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650858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326AC-AB3C-4D07-9AD0-79E686B1180B}" type="datetimeFigureOut">
              <a:rPr lang="pl-PL" smtClean="0"/>
              <a:t>22.09.2026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B865F-6156-4DDA-AFCF-48AD4C018F2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088271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sv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>
            <a:extLst>
              <a:ext uri="{FF2B5EF4-FFF2-40B4-BE49-F238E27FC236}">
                <a16:creationId xmlns:a16="http://schemas.microsoft.com/office/drawing/2014/main" id="{35C7A6C6-D40E-4BC8-897F-2012706685D8}"/>
              </a:ext>
            </a:extLst>
          </p:cNvPr>
          <p:cNvSpPr/>
          <p:nvPr userDrawn="1"/>
        </p:nvSpPr>
        <p:spPr>
          <a:xfrm>
            <a:off x="299201" y="283369"/>
            <a:ext cx="17700668" cy="972026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405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36000" y="601743"/>
            <a:ext cx="164160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6000" y="2873458"/>
            <a:ext cx="16416000" cy="61986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6000" y="9433575"/>
            <a:ext cx="12960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08A326AC-AB3C-4D07-9AD0-79E686B1180B}" type="datetimeFigureOut">
              <a:rPr lang="pl-PL" smtClean="0"/>
              <a:pPr/>
              <a:t>22.09.2026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48000" y="9433575"/>
            <a:ext cx="121680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4688000" y="9433575"/>
            <a:ext cx="946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3D1B865F-6156-4DDA-AFCF-48AD4C018F2A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10" name="Grafika 9">
            <a:extLst>
              <a:ext uri="{FF2B5EF4-FFF2-40B4-BE49-F238E27FC236}">
                <a16:creationId xmlns:a16="http://schemas.microsoft.com/office/drawing/2014/main" id="{53CF693D-C3C2-46D9-8CCC-8AF20EE6933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6022148" y="9355501"/>
            <a:ext cx="1694352" cy="411959"/>
          </a:xfrm>
          <a:prstGeom prst="rect">
            <a:avLst/>
          </a:prstGeom>
        </p:spPr>
      </p:pic>
      <p:sp>
        <p:nvSpPr>
          <p:cNvPr id="9" name="Prostokąt 8">
            <a:extLst>
              <a:ext uri="{FF2B5EF4-FFF2-40B4-BE49-F238E27FC236}">
                <a16:creationId xmlns:a16="http://schemas.microsoft.com/office/drawing/2014/main" id="{C1CC79F1-E378-4D67-BDCF-8306B4E36C92}"/>
              </a:ext>
            </a:extLst>
          </p:cNvPr>
          <p:cNvSpPr/>
          <p:nvPr userDrawn="1"/>
        </p:nvSpPr>
        <p:spPr>
          <a:xfrm>
            <a:off x="3400" y="823500"/>
            <a:ext cx="788600" cy="43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62912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62" r:id="rId3"/>
    <p:sldLayoutId id="2147483664" r:id="rId4"/>
    <p:sldLayoutId id="2147483671" r:id="rId5"/>
    <p:sldLayoutId id="2147483668" r:id="rId6"/>
    <p:sldLayoutId id="2147483669" r:id="rId7"/>
    <p:sldLayoutId id="2147483670" r:id="rId8"/>
    <p:sldLayoutId id="2147483673" r:id="rId9"/>
    <p:sldLayoutId id="2147483666" r:id="rId10"/>
    <p:sldLayoutId id="2147483667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5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82" userDrawn="1">
          <p15:clr>
            <a:srgbClr val="F26B43"/>
          </p15:clr>
        </p15:guide>
        <p15:guide id="2" orient="horz" pos="6302" userDrawn="1">
          <p15:clr>
            <a:srgbClr val="F26B43"/>
          </p15:clr>
        </p15:guide>
        <p15:guide id="3" orient="horz" pos="179" userDrawn="1">
          <p15:clr>
            <a:srgbClr val="F26B43"/>
          </p15:clr>
        </p15:guide>
        <p15:guide id="4" pos="11339" userDrawn="1">
          <p15:clr>
            <a:srgbClr val="F26B43"/>
          </p15:clr>
        </p15:guide>
        <p15:guide id="5" orient="horz" pos="614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3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3.xml"/><Relationship Id="rId5" Type="http://schemas.openxmlformats.org/officeDocument/2006/relationships/chart" Target="../charts/chart10.xml"/><Relationship Id="rId4" Type="http://schemas.openxmlformats.org/officeDocument/2006/relationships/chart" Target="../charts/char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ymbol zastępczy obrazu 10" descr="Obraz zawierający pociąg, tor, budynek, zielony&#10;&#10;Opis wygenerowany automatycznie">
            <a:extLst>
              <a:ext uri="{FF2B5EF4-FFF2-40B4-BE49-F238E27FC236}">
                <a16:creationId xmlns:a16="http://schemas.microsoft.com/office/drawing/2014/main" id="{2376C5F1-9CA4-4B7E-85BC-A9F0227F03D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3" b="1213"/>
          <a:stretch>
            <a:fillRect/>
          </a:stretch>
        </p:blipFill>
        <p:spPr/>
      </p:pic>
      <p:sp>
        <p:nvSpPr>
          <p:cNvPr id="6" name="Tytuł 5">
            <a:extLst>
              <a:ext uri="{FF2B5EF4-FFF2-40B4-BE49-F238E27FC236}">
                <a16:creationId xmlns:a16="http://schemas.microsoft.com/office/drawing/2014/main" id="{90CA45AC-6352-41AB-90E2-3322D1C7083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Financial performance </a:t>
            </a:r>
            <a:br>
              <a:rPr lang="pl-PL" dirty="0"/>
            </a:br>
            <a:r>
              <a:rPr lang="pl-PL" dirty="0"/>
              <a:t>of the Company</a:t>
            </a:r>
          </a:p>
        </p:txBody>
      </p:sp>
      <p:sp>
        <p:nvSpPr>
          <p:cNvPr id="7" name="Podtytuł 6">
            <a:extLst>
              <a:ext uri="{FF2B5EF4-FFF2-40B4-BE49-F238E27FC236}">
                <a16:creationId xmlns:a16="http://schemas.microsoft.com/office/drawing/2014/main" id="{21D17BA9-D74F-413D-8F3B-9DB817477CD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/>
              <a:t>For H1 2026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5AE7159-1538-43B4-A954-1CF2346245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E94F4-4F90-4E4F-8B13-B99E892366E4}" type="datetime4">
              <a:rPr lang="pl-PL" smtClean="0"/>
              <a:pPr/>
              <a:t>22 września 2026</a:t>
            </a:fld>
            <a:endParaRPr lang="pl-PL"/>
          </a:p>
        </p:txBody>
      </p:sp>
      <p:pic>
        <p:nvPicPr>
          <p:cNvPr id="9" name="Grafika 8">
            <a:extLst>
              <a:ext uri="{FF2B5EF4-FFF2-40B4-BE49-F238E27FC236}">
                <a16:creationId xmlns:a16="http://schemas.microsoft.com/office/drawing/2014/main" id="{9C855D80-D65C-41C4-8B66-9FE4F7A6504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536000" y="8599500"/>
            <a:ext cx="3940824" cy="958159"/>
          </a:xfrm>
          <a:prstGeom prst="rect">
            <a:avLst/>
          </a:prstGeom>
        </p:spPr>
      </p:pic>
      <p:sp>
        <p:nvSpPr>
          <p:cNvPr id="12" name="Prostokąt 11">
            <a:extLst>
              <a:ext uri="{FF2B5EF4-FFF2-40B4-BE49-F238E27FC236}">
                <a16:creationId xmlns:a16="http://schemas.microsoft.com/office/drawing/2014/main" id="{34F7DD34-0E13-4C6E-8670-AAC8ADE728DB}"/>
              </a:ext>
            </a:extLst>
          </p:cNvPr>
          <p:cNvSpPr/>
          <p:nvPr/>
        </p:nvSpPr>
        <p:spPr>
          <a:xfrm>
            <a:off x="3400" y="665344"/>
            <a:ext cx="1292600" cy="43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373017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1">
            <a:extLst>
              <a:ext uri="{FF2B5EF4-FFF2-40B4-BE49-F238E27FC236}">
                <a16:creationId xmlns:a16="http://schemas.microsoft.com/office/drawing/2014/main" id="{4E428E32-6B15-4860-93D8-414EB2E2254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Tytuł 2">
            <a:extLst>
              <a:ext uri="{FF2B5EF4-FFF2-40B4-BE49-F238E27FC236}">
                <a16:creationId xmlns:a16="http://schemas.microsoft.com/office/drawing/2014/main" id="{23ED37BA-386B-47C1-9419-A1411C75CAB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Profit and </a:t>
            </a:r>
            <a:r>
              <a:rPr lang="pl-PL" dirty="0" err="1"/>
              <a:t>Loss</a:t>
            </a:r>
            <a:r>
              <a:rPr lang="pl-PL" dirty="0"/>
              <a:t> </a:t>
            </a:r>
            <a:r>
              <a:rPr lang="pl-PL" dirty="0" err="1"/>
              <a:t>Account</a:t>
            </a:r>
            <a:endParaRPr lang="pl-PL" dirty="0"/>
          </a:p>
        </p:txBody>
      </p:sp>
      <p:sp>
        <p:nvSpPr>
          <p:cNvPr id="4" name="Podtytuł 3">
            <a:extLst>
              <a:ext uri="{FF2B5EF4-FFF2-40B4-BE49-F238E27FC236}">
                <a16:creationId xmlns:a16="http://schemas.microsoft.com/office/drawing/2014/main" id="{C58C28C9-07D6-446A-99C7-8556A7FD285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46E5C0FD-8560-4B79-AD23-34D4F4E4C4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6EF02-DDFB-4932-8AE9-ED9867835BB2}" type="datetime4">
              <a:rPr lang="pl-PL" smtClean="0"/>
              <a:t>22 września 2026</a:t>
            </a:fld>
            <a:endParaRPr lang="pl-PL"/>
          </a:p>
        </p:txBody>
      </p:sp>
      <p:pic>
        <p:nvPicPr>
          <p:cNvPr id="6" name="Grafika 5">
            <a:extLst>
              <a:ext uri="{FF2B5EF4-FFF2-40B4-BE49-F238E27FC236}">
                <a16:creationId xmlns:a16="http://schemas.microsoft.com/office/drawing/2014/main" id="{7A624E25-FC93-446E-9A62-213CC46D2CD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3536000" y="8599500"/>
            <a:ext cx="3940824" cy="958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5257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90A3985-2ED9-4692-A8FA-42109218E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Breakdown</a:t>
            </a:r>
            <a:r>
              <a:rPr lang="pl-PL" dirty="0"/>
              <a:t> of </a:t>
            </a:r>
            <a:r>
              <a:rPr lang="pl-PL" dirty="0" err="1"/>
              <a:t>sales</a:t>
            </a:r>
            <a:r>
              <a:rPr lang="pl-PL" dirty="0"/>
              <a:t> revenues (PLN M) 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AC8793C9-D7B7-4D04-9717-3CDBCE8117E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08366491"/>
              </p:ext>
            </p:extLst>
          </p:nvPr>
        </p:nvGraphicFramePr>
        <p:xfrm>
          <a:off x="936625" y="2873375"/>
          <a:ext cx="7991375" cy="4934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3F1F5793-5BAF-4AC4-A75A-4EA46292B4A5}"/>
              </a:ext>
            </a:extLst>
          </p:cNvPr>
          <p:cNvSpPr txBox="1"/>
          <p:nvPr/>
        </p:nvSpPr>
        <p:spPr>
          <a:xfrm>
            <a:off x="4536000" y="5791500"/>
            <a:ext cx="115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dirty="0"/>
              <a:t>-6,2%</a:t>
            </a:r>
          </a:p>
        </p:txBody>
      </p:sp>
      <p:graphicFrame>
        <p:nvGraphicFramePr>
          <p:cNvPr id="8" name="Content Placeholder 5">
            <a:extLst>
              <a:ext uri="{FF2B5EF4-FFF2-40B4-BE49-F238E27FC236}">
                <a16:creationId xmlns:a16="http://schemas.microsoft.com/office/drawing/2014/main" id="{E97CB793-8A36-4FB6-82F1-70720C8C7D2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10705179"/>
              </p:ext>
            </p:extLst>
          </p:nvPr>
        </p:nvGraphicFramePr>
        <p:xfrm>
          <a:off x="9144000" y="2873374"/>
          <a:ext cx="8640000" cy="4934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0E55F0C7-67BE-44A9-97F9-C5F320C16EFA}"/>
              </a:ext>
            </a:extLst>
          </p:cNvPr>
          <p:cNvSpPr txBox="1"/>
          <p:nvPr/>
        </p:nvSpPr>
        <p:spPr>
          <a:xfrm>
            <a:off x="936000" y="8752976"/>
            <a:ext cx="784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/>
              <a:t>Sales revenues for 6M 2026 </a:t>
            </a:r>
            <a:r>
              <a:rPr lang="pl-PL" sz="1600" dirty="0" err="1"/>
              <a:t>amounted</a:t>
            </a:r>
            <a:r>
              <a:rPr lang="pl-PL" sz="1600" dirty="0"/>
              <a:t> to PLN 1 390,3 M and </a:t>
            </a:r>
            <a:r>
              <a:rPr lang="pl-PL" sz="1600" dirty="0" err="1"/>
              <a:t>were</a:t>
            </a:r>
            <a:r>
              <a:rPr lang="pl-PL" sz="1600" dirty="0"/>
              <a:t> </a:t>
            </a:r>
            <a:r>
              <a:rPr lang="pl-PL" sz="1600" dirty="0" err="1"/>
              <a:t>lower</a:t>
            </a:r>
            <a:r>
              <a:rPr lang="pl-PL" sz="1600" dirty="0"/>
              <a:t> by 8,0% </a:t>
            </a:r>
            <a:r>
              <a:rPr lang="pl-PL" sz="1600" dirty="0" err="1"/>
              <a:t>compared</a:t>
            </a:r>
            <a:r>
              <a:rPr lang="pl-PL" sz="1600" dirty="0"/>
              <a:t> to 6M 2025.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FA9F40B-6F65-4D52-BC1B-4E32E55D754A}"/>
              </a:ext>
            </a:extLst>
          </p:cNvPr>
          <p:cNvSpPr txBox="1"/>
          <p:nvPr/>
        </p:nvSpPr>
        <p:spPr>
          <a:xfrm>
            <a:off x="9173915" y="8752977"/>
            <a:ext cx="784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/>
              <a:t>Sales revenues in Q2 2026 </a:t>
            </a:r>
            <a:r>
              <a:rPr lang="pl-PL" sz="1600" dirty="0" err="1"/>
              <a:t>amounted</a:t>
            </a:r>
            <a:r>
              <a:rPr lang="pl-PL" sz="1600" dirty="0"/>
              <a:t> to PLN 702,0 M and </a:t>
            </a:r>
            <a:r>
              <a:rPr lang="pl-PL" sz="1600" dirty="0" err="1"/>
              <a:t>were</a:t>
            </a:r>
            <a:r>
              <a:rPr lang="pl-PL" sz="1600" dirty="0"/>
              <a:t> </a:t>
            </a:r>
            <a:r>
              <a:rPr lang="pl-PL" sz="1600" dirty="0" err="1"/>
              <a:t>lower</a:t>
            </a:r>
            <a:r>
              <a:rPr lang="pl-PL" sz="1600" dirty="0"/>
              <a:t> by 7,8% </a:t>
            </a:r>
            <a:r>
              <a:rPr lang="pl-PL" sz="1600" dirty="0" err="1"/>
              <a:t>compared</a:t>
            </a:r>
            <a:r>
              <a:rPr lang="pl-PL" sz="1600" dirty="0"/>
              <a:t> to Q2 2025.</a:t>
            </a:r>
          </a:p>
        </p:txBody>
      </p:sp>
    </p:spTree>
    <p:extLst>
      <p:ext uri="{BB962C8B-B14F-4D97-AF65-F5344CB8AC3E}">
        <p14:creationId xmlns:p14="http://schemas.microsoft.com/office/powerpoint/2010/main" val="40107801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90A3985-2ED9-4692-A8FA-42109218E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Sales to non-</a:t>
            </a:r>
            <a:r>
              <a:rPr lang="pl-PL" dirty="0" err="1"/>
              <a:t>related</a:t>
            </a:r>
            <a:r>
              <a:rPr lang="pl-PL" dirty="0"/>
              <a:t> </a:t>
            </a:r>
            <a:r>
              <a:rPr lang="pl-PL" dirty="0" err="1"/>
              <a:t>entities</a:t>
            </a:r>
            <a:r>
              <a:rPr lang="pl-PL" dirty="0"/>
              <a:t> (PLN M)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AC8793C9-D7B7-4D04-9717-3CDBCE8117E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74030816"/>
              </p:ext>
            </p:extLst>
          </p:nvPr>
        </p:nvGraphicFramePr>
        <p:xfrm>
          <a:off x="936625" y="2695501"/>
          <a:ext cx="7991375" cy="295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ontent Placeholder 5">
            <a:extLst>
              <a:ext uri="{FF2B5EF4-FFF2-40B4-BE49-F238E27FC236}">
                <a16:creationId xmlns:a16="http://schemas.microsoft.com/office/drawing/2014/main" id="{E97CB793-8A36-4FB6-82F1-70720C8C7D2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42531873"/>
              </p:ext>
            </p:extLst>
          </p:nvPr>
        </p:nvGraphicFramePr>
        <p:xfrm>
          <a:off x="9144000" y="2479500"/>
          <a:ext cx="8640000" cy="31680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0E55F0C7-67BE-44A9-97F9-C5F320C16EFA}"/>
              </a:ext>
            </a:extLst>
          </p:cNvPr>
          <p:cNvSpPr txBox="1"/>
          <p:nvPr/>
        </p:nvSpPr>
        <p:spPr>
          <a:xfrm>
            <a:off x="945346" y="8361818"/>
            <a:ext cx="7848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/>
              <a:t>Sales revenues to non-</a:t>
            </a:r>
            <a:r>
              <a:rPr lang="pl-PL" sz="1600" dirty="0" err="1"/>
              <a:t>related</a:t>
            </a:r>
            <a:r>
              <a:rPr lang="pl-PL" sz="1600" dirty="0"/>
              <a:t> </a:t>
            </a:r>
            <a:r>
              <a:rPr lang="pl-PL" sz="1600" dirty="0" err="1"/>
              <a:t>entities</a:t>
            </a:r>
            <a:r>
              <a:rPr lang="pl-PL" sz="1600" dirty="0"/>
              <a:t> for 6M 2026 </a:t>
            </a:r>
            <a:r>
              <a:rPr lang="pl-PL" sz="1600" dirty="0" err="1"/>
              <a:t>amounted</a:t>
            </a:r>
            <a:r>
              <a:rPr lang="pl-PL" sz="1600" dirty="0"/>
              <a:t> to PLN 65,6 M and </a:t>
            </a:r>
            <a:r>
              <a:rPr lang="pl-PL" sz="1600" dirty="0" err="1"/>
              <a:t>were</a:t>
            </a:r>
            <a:r>
              <a:rPr lang="pl-PL" sz="1600" dirty="0"/>
              <a:t> </a:t>
            </a:r>
            <a:r>
              <a:rPr lang="pl-PL" sz="1600" dirty="0" err="1"/>
              <a:t>lower</a:t>
            </a:r>
            <a:r>
              <a:rPr lang="pl-PL" sz="1600" dirty="0"/>
              <a:t> by 33,4% </a:t>
            </a:r>
            <a:r>
              <a:rPr lang="pl-PL" sz="1600" dirty="0" err="1"/>
              <a:t>compared</a:t>
            </a:r>
            <a:r>
              <a:rPr lang="pl-PL" sz="1600" dirty="0"/>
              <a:t> to 6M 2025.</a:t>
            </a:r>
          </a:p>
          <a:p>
            <a:endParaRPr lang="pl-PL" sz="1600" dirty="0"/>
          </a:p>
          <a:p>
            <a:r>
              <a:rPr lang="pl-PL" sz="1600" dirty="0"/>
              <a:t>Gross </a:t>
            </a:r>
            <a:r>
              <a:rPr lang="pl-PL" sz="1600" dirty="0" err="1"/>
              <a:t>margin</a:t>
            </a:r>
            <a:r>
              <a:rPr lang="pl-PL" sz="1600" dirty="0"/>
              <a:t> on </a:t>
            </a:r>
            <a:r>
              <a:rPr lang="pl-PL" sz="1600" dirty="0" err="1"/>
              <a:t>sales</a:t>
            </a:r>
            <a:r>
              <a:rPr lang="pl-PL" sz="1600" dirty="0"/>
              <a:t> to non-</a:t>
            </a:r>
            <a:r>
              <a:rPr lang="pl-PL" sz="1600" dirty="0" err="1"/>
              <a:t>related</a:t>
            </a:r>
            <a:r>
              <a:rPr lang="pl-PL" sz="1600" dirty="0"/>
              <a:t> </a:t>
            </a:r>
            <a:r>
              <a:rPr lang="pl-PL" sz="1600" dirty="0" err="1"/>
              <a:t>entities</a:t>
            </a:r>
            <a:r>
              <a:rPr lang="pl-PL" sz="1600" dirty="0"/>
              <a:t> in relations to revenues </a:t>
            </a:r>
            <a:r>
              <a:rPr lang="pl-PL" sz="1600" dirty="0" err="1"/>
              <a:t>increased</a:t>
            </a:r>
            <a:r>
              <a:rPr lang="pl-PL" sz="1600" dirty="0"/>
              <a:t> from 6,3% for 6M 2025 to 15,7% for 6M 2026.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FA9F40B-6F65-4D52-BC1B-4E32E55D754A}"/>
              </a:ext>
            </a:extLst>
          </p:cNvPr>
          <p:cNvSpPr txBox="1"/>
          <p:nvPr/>
        </p:nvSpPr>
        <p:spPr>
          <a:xfrm>
            <a:off x="9185563" y="8361818"/>
            <a:ext cx="7848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/>
              <a:t>Sales revenues to non-</a:t>
            </a:r>
            <a:r>
              <a:rPr lang="pl-PL" sz="1600" dirty="0" err="1"/>
              <a:t>related</a:t>
            </a:r>
            <a:r>
              <a:rPr lang="pl-PL" sz="1600" dirty="0"/>
              <a:t> </a:t>
            </a:r>
            <a:r>
              <a:rPr lang="pl-PL" sz="1600" dirty="0" err="1"/>
              <a:t>entities</a:t>
            </a:r>
            <a:r>
              <a:rPr lang="pl-PL" sz="1600" dirty="0"/>
              <a:t> in Q2 2026 </a:t>
            </a:r>
            <a:r>
              <a:rPr lang="pl-PL" sz="1600" dirty="0" err="1"/>
              <a:t>amounted</a:t>
            </a:r>
            <a:r>
              <a:rPr lang="pl-PL" sz="1600" dirty="0"/>
              <a:t> to PLN 37,4 M and </a:t>
            </a:r>
            <a:r>
              <a:rPr lang="pl-PL" sz="1600" dirty="0" err="1"/>
              <a:t>were</a:t>
            </a:r>
            <a:r>
              <a:rPr lang="pl-PL" sz="1600" dirty="0"/>
              <a:t> </a:t>
            </a:r>
            <a:r>
              <a:rPr lang="pl-PL" sz="1600" dirty="0" err="1"/>
              <a:t>lower</a:t>
            </a:r>
            <a:r>
              <a:rPr lang="pl-PL" sz="1600" dirty="0"/>
              <a:t> by 31,9% </a:t>
            </a:r>
            <a:r>
              <a:rPr lang="pl-PL" sz="1600" dirty="0" err="1"/>
              <a:t>compared</a:t>
            </a:r>
            <a:r>
              <a:rPr lang="pl-PL" sz="1600" dirty="0"/>
              <a:t> to Q2 2025.</a:t>
            </a:r>
          </a:p>
          <a:p>
            <a:endParaRPr lang="pl-PL" sz="1600" dirty="0"/>
          </a:p>
          <a:p>
            <a:r>
              <a:rPr lang="pl-PL" sz="1600" dirty="0"/>
              <a:t>Gross </a:t>
            </a:r>
            <a:r>
              <a:rPr lang="pl-PL" sz="1600" dirty="0" err="1"/>
              <a:t>margin</a:t>
            </a:r>
            <a:r>
              <a:rPr lang="pl-PL" sz="1600" dirty="0"/>
              <a:t> on </a:t>
            </a:r>
            <a:r>
              <a:rPr lang="pl-PL" sz="1600" dirty="0" err="1"/>
              <a:t>sales</a:t>
            </a:r>
            <a:r>
              <a:rPr lang="pl-PL" sz="1600" dirty="0"/>
              <a:t> to non-</a:t>
            </a:r>
            <a:r>
              <a:rPr lang="pl-PL" sz="1600" dirty="0" err="1"/>
              <a:t>related</a:t>
            </a:r>
            <a:r>
              <a:rPr lang="pl-PL" sz="1600" dirty="0"/>
              <a:t> </a:t>
            </a:r>
            <a:r>
              <a:rPr lang="pl-PL" sz="1600" dirty="0" err="1"/>
              <a:t>entities</a:t>
            </a:r>
            <a:r>
              <a:rPr lang="pl-PL" sz="1600" dirty="0"/>
              <a:t> in relations to revenues </a:t>
            </a:r>
            <a:r>
              <a:rPr lang="pl-PL" sz="1600" dirty="0" err="1"/>
              <a:t>increased</a:t>
            </a:r>
            <a:r>
              <a:rPr lang="pl-PL" sz="1600" dirty="0"/>
              <a:t> from 5,8% in Q2 2025 to 15,5% in Q2 2026.</a:t>
            </a:r>
          </a:p>
        </p:txBody>
      </p:sp>
      <p:graphicFrame>
        <p:nvGraphicFramePr>
          <p:cNvPr id="10" name="Content Placeholder 5">
            <a:extLst>
              <a:ext uri="{FF2B5EF4-FFF2-40B4-BE49-F238E27FC236}">
                <a16:creationId xmlns:a16="http://schemas.microsoft.com/office/drawing/2014/main" id="{4BE4D06A-9DB7-41AD-8777-9703AE87833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15745850"/>
              </p:ext>
            </p:extLst>
          </p:nvPr>
        </p:nvGraphicFramePr>
        <p:xfrm>
          <a:off x="942811" y="5695563"/>
          <a:ext cx="7991375" cy="21119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Content Placeholder 5">
            <a:extLst>
              <a:ext uri="{FF2B5EF4-FFF2-40B4-BE49-F238E27FC236}">
                <a16:creationId xmlns:a16="http://schemas.microsoft.com/office/drawing/2014/main" id="{C44E7B20-7690-464A-9506-190C0BBA1D6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8206091"/>
              </p:ext>
            </p:extLst>
          </p:nvPr>
        </p:nvGraphicFramePr>
        <p:xfrm>
          <a:off x="9117953" y="6151500"/>
          <a:ext cx="8640000" cy="230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9973110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90A3985-2ED9-4692-A8FA-42109218E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Sales to </a:t>
            </a:r>
            <a:r>
              <a:rPr lang="pl-PL" dirty="0" err="1"/>
              <a:t>related</a:t>
            </a:r>
            <a:r>
              <a:rPr lang="pl-PL" dirty="0"/>
              <a:t> </a:t>
            </a:r>
            <a:r>
              <a:rPr lang="pl-PL" dirty="0" err="1"/>
              <a:t>entities</a:t>
            </a:r>
            <a:r>
              <a:rPr lang="pl-PL" dirty="0"/>
              <a:t> (PLN M)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AC8793C9-D7B7-4D04-9717-3CDBCE8117E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9567411"/>
              </p:ext>
            </p:extLst>
          </p:nvPr>
        </p:nvGraphicFramePr>
        <p:xfrm>
          <a:off x="936625" y="2695501"/>
          <a:ext cx="7991375" cy="295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ontent Placeholder 5">
            <a:extLst>
              <a:ext uri="{FF2B5EF4-FFF2-40B4-BE49-F238E27FC236}">
                <a16:creationId xmlns:a16="http://schemas.microsoft.com/office/drawing/2014/main" id="{E97CB793-8A36-4FB6-82F1-70720C8C7D2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54376137"/>
              </p:ext>
            </p:extLst>
          </p:nvPr>
        </p:nvGraphicFramePr>
        <p:xfrm>
          <a:off x="9144000" y="2479500"/>
          <a:ext cx="8640000" cy="31680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0E55F0C7-67BE-44A9-97F9-C5F320C16EFA}"/>
              </a:ext>
            </a:extLst>
          </p:cNvPr>
          <p:cNvSpPr txBox="1"/>
          <p:nvPr/>
        </p:nvSpPr>
        <p:spPr>
          <a:xfrm>
            <a:off x="945346" y="8361818"/>
            <a:ext cx="75506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/>
              <a:t>Sales revenues to </a:t>
            </a:r>
            <a:r>
              <a:rPr lang="pl-PL" sz="1600" dirty="0" err="1"/>
              <a:t>related</a:t>
            </a:r>
            <a:r>
              <a:rPr lang="pl-PL" sz="1600" dirty="0"/>
              <a:t> </a:t>
            </a:r>
            <a:r>
              <a:rPr lang="pl-PL" sz="1600" dirty="0" err="1"/>
              <a:t>entities</a:t>
            </a:r>
            <a:r>
              <a:rPr lang="pl-PL" sz="1600" dirty="0"/>
              <a:t> for 6M 2026 </a:t>
            </a:r>
            <a:r>
              <a:rPr lang="pl-PL" sz="1600" dirty="0" err="1"/>
              <a:t>amounted</a:t>
            </a:r>
            <a:r>
              <a:rPr lang="pl-PL" sz="1600" dirty="0"/>
              <a:t> to PLN 1 324,7 M and </a:t>
            </a:r>
            <a:r>
              <a:rPr lang="pl-PL" sz="1600" dirty="0" err="1"/>
              <a:t>were</a:t>
            </a:r>
            <a:r>
              <a:rPr lang="pl-PL" sz="1600" dirty="0"/>
              <a:t> </a:t>
            </a:r>
            <a:r>
              <a:rPr lang="pl-PL" sz="1600" dirty="0" err="1"/>
              <a:t>lower</a:t>
            </a:r>
            <a:r>
              <a:rPr lang="pl-PL" sz="1600" dirty="0"/>
              <a:t> by o 6,2% </a:t>
            </a:r>
            <a:r>
              <a:rPr lang="pl-PL" sz="1600" dirty="0" err="1"/>
              <a:t>compared</a:t>
            </a:r>
            <a:r>
              <a:rPr lang="pl-PL" sz="1600" dirty="0"/>
              <a:t> to 6M 2025.</a:t>
            </a:r>
          </a:p>
          <a:p>
            <a:endParaRPr lang="pl-PL" sz="1600" dirty="0"/>
          </a:p>
          <a:p>
            <a:r>
              <a:rPr lang="pl-PL" sz="1600" dirty="0"/>
              <a:t>Gross </a:t>
            </a:r>
            <a:r>
              <a:rPr lang="pl-PL" sz="1600" dirty="0" err="1"/>
              <a:t>margin</a:t>
            </a:r>
            <a:r>
              <a:rPr lang="pl-PL" sz="1600" dirty="0"/>
              <a:t> on </a:t>
            </a:r>
            <a:r>
              <a:rPr lang="pl-PL" sz="1600" dirty="0" err="1"/>
              <a:t>sales</a:t>
            </a:r>
            <a:r>
              <a:rPr lang="pl-PL" sz="1600" dirty="0"/>
              <a:t> to </a:t>
            </a:r>
            <a:r>
              <a:rPr lang="pl-PL" sz="1600" dirty="0" err="1"/>
              <a:t>related</a:t>
            </a:r>
            <a:r>
              <a:rPr lang="pl-PL" sz="1600" dirty="0"/>
              <a:t> </a:t>
            </a:r>
            <a:r>
              <a:rPr lang="pl-PL" sz="1600" dirty="0" err="1"/>
              <a:t>entities</a:t>
            </a:r>
            <a:r>
              <a:rPr lang="pl-PL" sz="1600" dirty="0"/>
              <a:t> in relations to revenues </a:t>
            </a:r>
            <a:r>
              <a:rPr lang="pl-PL" sz="1600" dirty="0" err="1"/>
              <a:t>decreased</a:t>
            </a:r>
            <a:r>
              <a:rPr lang="pl-PL" sz="1600" dirty="0"/>
              <a:t> from 6,5% for 6M 2025 to 4,4% for 6M 2026.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FA9F40B-6F65-4D52-BC1B-4E32E55D754A}"/>
              </a:ext>
            </a:extLst>
          </p:cNvPr>
          <p:cNvSpPr txBox="1"/>
          <p:nvPr/>
        </p:nvSpPr>
        <p:spPr>
          <a:xfrm>
            <a:off x="9185563" y="8361818"/>
            <a:ext cx="7848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/>
              <a:t>Sales revenues to </a:t>
            </a:r>
            <a:r>
              <a:rPr lang="pl-PL" sz="1600" dirty="0" err="1"/>
              <a:t>related</a:t>
            </a:r>
            <a:r>
              <a:rPr lang="pl-PL" sz="1600" dirty="0"/>
              <a:t> </a:t>
            </a:r>
            <a:r>
              <a:rPr lang="pl-PL" sz="1600" dirty="0" err="1"/>
              <a:t>entities</a:t>
            </a:r>
            <a:r>
              <a:rPr lang="pl-PL" sz="1600" dirty="0"/>
              <a:t> in Q2 2026 </a:t>
            </a:r>
            <a:r>
              <a:rPr lang="pl-PL" sz="1600" dirty="0" err="1"/>
              <a:t>amounted</a:t>
            </a:r>
            <a:r>
              <a:rPr lang="pl-PL" sz="1600" dirty="0"/>
              <a:t> to PLN 664,6 M and </a:t>
            </a:r>
            <a:r>
              <a:rPr lang="pl-PL" sz="1600" dirty="0" err="1"/>
              <a:t>were</a:t>
            </a:r>
            <a:r>
              <a:rPr lang="pl-PL" sz="1600" dirty="0"/>
              <a:t> </a:t>
            </a:r>
            <a:r>
              <a:rPr lang="pl-PL" sz="1600" dirty="0" err="1"/>
              <a:t>lower</a:t>
            </a:r>
            <a:r>
              <a:rPr lang="pl-PL" sz="1600" dirty="0"/>
              <a:t> by 5,9% </a:t>
            </a:r>
            <a:r>
              <a:rPr lang="pl-PL" sz="1600" dirty="0" err="1"/>
              <a:t>compared</a:t>
            </a:r>
            <a:r>
              <a:rPr lang="pl-PL" sz="1600" dirty="0"/>
              <a:t> to Q2 2025.</a:t>
            </a:r>
          </a:p>
          <a:p>
            <a:endParaRPr lang="pl-PL" sz="1600" dirty="0"/>
          </a:p>
          <a:p>
            <a:r>
              <a:rPr lang="pl-PL" sz="1600" dirty="0"/>
              <a:t>Gross </a:t>
            </a:r>
            <a:r>
              <a:rPr lang="pl-PL" sz="1600" dirty="0" err="1"/>
              <a:t>margin</a:t>
            </a:r>
            <a:r>
              <a:rPr lang="pl-PL" sz="1600" dirty="0"/>
              <a:t> on </a:t>
            </a:r>
            <a:r>
              <a:rPr lang="pl-PL" sz="1600" dirty="0" err="1"/>
              <a:t>sales</a:t>
            </a:r>
            <a:r>
              <a:rPr lang="pl-PL" sz="1600" dirty="0"/>
              <a:t> to </a:t>
            </a:r>
            <a:r>
              <a:rPr lang="pl-PL" sz="1600" dirty="0" err="1"/>
              <a:t>related</a:t>
            </a:r>
            <a:r>
              <a:rPr lang="pl-PL" sz="1600" dirty="0"/>
              <a:t> </a:t>
            </a:r>
            <a:r>
              <a:rPr lang="pl-PL" sz="1600" dirty="0" err="1"/>
              <a:t>entities</a:t>
            </a:r>
            <a:r>
              <a:rPr lang="pl-PL" sz="1600" dirty="0"/>
              <a:t> in relations to revenues </a:t>
            </a:r>
            <a:r>
              <a:rPr lang="pl-PL" sz="1600" dirty="0" err="1"/>
              <a:t>decreased</a:t>
            </a:r>
            <a:r>
              <a:rPr lang="pl-PL" sz="1600" dirty="0"/>
              <a:t> from 6,7% in Q2 2025 to 3,3% in Q2 2026.</a:t>
            </a:r>
          </a:p>
        </p:txBody>
      </p:sp>
      <p:graphicFrame>
        <p:nvGraphicFramePr>
          <p:cNvPr id="10" name="Content Placeholder 5">
            <a:extLst>
              <a:ext uri="{FF2B5EF4-FFF2-40B4-BE49-F238E27FC236}">
                <a16:creationId xmlns:a16="http://schemas.microsoft.com/office/drawing/2014/main" id="{4BE4D06A-9DB7-41AD-8777-9703AE87833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11036996"/>
              </p:ext>
            </p:extLst>
          </p:nvPr>
        </p:nvGraphicFramePr>
        <p:xfrm>
          <a:off x="945346" y="5887531"/>
          <a:ext cx="7991375" cy="21119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Content Placeholder 5">
            <a:extLst>
              <a:ext uri="{FF2B5EF4-FFF2-40B4-BE49-F238E27FC236}">
                <a16:creationId xmlns:a16="http://schemas.microsoft.com/office/drawing/2014/main" id="{C44E7B20-7690-464A-9506-190C0BBA1D6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77194688"/>
              </p:ext>
            </p:extLst>
          </p:nvPr>
        </p:nvGraphicFramePr>
        <p:xfrm>
          <a:off x="9200363" y="5945763"/>
          <a:ext cx="8640000" cy="22217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7918483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90A3985-2ED9-4692-A8FA-42109218E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Gross </a:t>
            </a:r>
            <a:r>
              <a:rPr lang="pl-PL" dirty="0" err="1"/>
              <a:t>margin</a:t>
            </a:r>
            <a:r>
              <a:rPr lang="pl-PL" dirty="0"/>
              <a:t> (PLN M)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AC8793C9-D7B7-4D04-9717-3CDBCE8117E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15555110"/>
              </p:ext>
            </p:extLst>
          </p:nvPr>
        </p:nvGraphicFramePr>
        <p:xfrm>
          <a:off x="936625" y="2873375"/>
          <a:ext cx="7991375" cy="4934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ontent Placeholder 5">
            <a:extLst>
              <a:ext uri="{FF2B5EF4-FFF2-40B4-BE49-F238E27FC236}">
                <a16:creationId xmlns:a16="http://schemas.microsoft.com/office/drawing/2014/main" id="{E97CB793-8A36-4FB6-82F1-70720C8C7D2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44282556"/>
              </p:ext>
            </p:extLst>
          </p:nvPr>
        </p:nvGraphicFramePr>
        <p:xfrm>
          <a:off x="9173915" y="2873375"/>
          <a:ext cx="8640000" cy="4934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0E55F0C7-67BE-44A9-97F9-C5F320C16EFA}"/>
              </a:ext>
            </a:extLst>
          </p:cNvPr>
          <p:cNvSpPr txBox="1"/>
          <p:nvPr/>
        </p:nvSpPr>
        <p:spPr>
          <a:xfrm>
            <a:off x="936000" y="8752976"/>
            <a:ext cx="784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/>
              <a:t>Gross </a:t>
            </a:r>
            <a:r>
              <a:rPr lang="pl-PL" sz="1600" dirty="0" err="1"/>
              <a:t>margin</a:t>
            </a:r>
            <a:r>
              <a:rPr lang="pl-PL" sz="1600" dirty="0"/>
              <a:t> for 6M 2026 </a:t>
            </a:r>
            <a:r>
              <a:rPr lang="pl-PL" sz="1600" dirty="0" err="1"/>
              <a:t>amounted</a:t>
            </a:r>
            <a:r>
              <a:rPr lang="pl-PL" sz="1600" dirty="0"/>
              <a:t> to PLN 68,1 M and was 30,9% </a:t>
            </a:r>
            <a:r>
              <a:rPr lang="pl-PL" sz="1600" dirty="0" err="1"/>
              <a:t>lower</a:t>
            </a:r>
            <a:r>
              <a:rPr lang="pl-PL" sz="1600" dirty="0"/>
              <a:t> </a:t>
            </a:r>
            <a:r>
              <a:rPr lang="pl-PL" sz="1600" dirty="0" err="1"/>
              <a:t>than</a:t>
            </a:r>
            <a:r>
              <a:rPr lang="pl-PL" sz="1600" dirty="0"/>
              <a:t> for 6M 2025.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FA9F40B-6F65-4D52-BC1B-4E32E55D754A}"/>
              </a:ext>
            </a:extLst>
          </p:cNvPr>
          <p:cNvSpPr txBox="1"/>
          <p:nvPr/>
        </p:nvSpPr>
        <p:spPr>
          <a:xfrm>
            <a:off x="9173915" y="8752977"/>
            <a:ext cx="784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/>
              <a:t>Gross </a:t>
            </a:r>
            <a:r>
              <a:rPr lang="pl-PL" sz="1600" dirty="0" err="1"/>
              <a:t>margin</a:t>
            </a:r>
            <a:r>
              <a:rPr lang="pl-PL" sz="1600" dirty="0"/>
              <a:t> in Q2 2026 </a:t>
            </a:r>
            <a:r>
              <a:rPr lang="pl-PL" sz="1600" dirty="0" err="1"/>
              <a:t>amounted</a:t>
            </a:r>
            <a:r>
              <a:rPr lang="pl-PL" sz="1600" dirty="0"/>
              <a:t> to PLN 27,4 M and was 45,4% </a:t>
            </a:r>
            <a:r>
              <a:rPr lang="pl-PL" sz="1600" dirty="0" err="1"/>
              <a:t>lower</a:t>
            </a:r>
            <a:r>
              <a:rPr lang="pl-PL" sz="1600" dirty="0"/>
              <a:t> </a:t>
            </a:r>
            <a:r>
              <a:rPr lang="pl-PL" sz="1600" dirty="0" err="1"/>
              <a:t>than</a:t>
            </a:r>
            <a:r>
              <a:rPr lang="pl-PL" sz="1600" dirty="0"/>
              <a:t> in Q2 2025.</a:t>
            </a:r>
          </a:p>
        </p:txBody>
      </p:sp>
    </p:spTree>
    <p:extLst>
      <p:ext uri="{BB962C8B-B14F-4D97-AF65-F5344CB8AC3E}">
        <p14:creationId xmlns:p14="http://schemas.microsoft.com/office/powerpoint/2010/main" val="19647201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90A3985-2ED9-4692-A8FA-42109218E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Cost</a:t>
            </a:r>
            <a:r>
              <a:rPr lang="pl-PL" dirty="0"/>
              <a:t> of </a:t>
            </a:r>
            <a:r>
              <a:rPr lang="pl-PL" dirty="0" err="1"/>
              <a:t>sales</a:t>
            </a:r>
            <a:r>
              <a:rPr lang="pl-PL" dirty="0"/>
              <a:t> and </a:t>
            </a:r>
            <a:r>
              <a:rPr lang="pl-PL" dirty="0" err="1"/>
              <a:t>general</a:t>
            </a:r>
            <a:r>
              <a:rPr lang="pl-PL" dirty="0"/>
              <a:t> management (PLN M)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AC8793C9-D7B7-4D04-9717-3CDBCE8117E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36209871"/>
              </p:ext>
            </p:extLst>
          </p:nvPr>
        </p:nvGraphicFramePr>
        <p:xfrm>
          <a:off x="936625" y="2873375"/>
          <a:ext cx="7991375" cy="4934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ontent Placeholder 5">
            <a:extLst>
              <a:ext uri="{FF2B5EF4-FFF2-40B4-BE49-F238E27FC236}">
                <a16:creationId xmlns:a16="http://schemas.microsoft.com/office/drawing/2014/main" id="{E97CB793-8A36-4FB6-82F1-70720C8C7D2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71040777"/>
              </p:ext>
            </p:extLst>
          </p:nvPr>
        </p:nvGraphicFramePr>
        <p:xfrm>
          <a:off x="9144000" y="2873374"/>
          <a:ext cx="8640000" cy="4934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0E55F0C7-67BE-44A9-97F9-C5F320C16EFA}"/>
              </a:ext>
            </a:extLst>
          </p:cNvPr>
          <p:cNvSpPr txBox="1"/>
          <p:nvPr/>
        </p:nvSpPr>
        <p:spPr>
          <a:xfrm>
            <a:off x="936000" y="8752976"/>
            <a:ext cx="1108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 err="1"/>
              <a:t>Cost</a:t>
            </a:r>
            <a:r>
              <a:rPr lang="pl-PL" sz="1600" dirty="0"/>
              <a:t> of </a:t>
            </a:r>
            <a:r>
              <a:rPr lang="pl-PL" sz="1600" dirty="0" err="1"/>
              <a:t>sales</a:t>
            </a:r>
            <a:r>
              <a:rPr lang="pl-PL" sz="1600" dirty="0"/>
              <a:t> and </a:t>
            </a:r>
            <a:r>
              <a:rPr lang="pl-PL" sz="1600" dirty="0" err="1"/>
              <a:t>general</a:t>
            </a:r>
            <a:r>
              <a:rPr lang="pl-PL" sz="1600" dirty="0"/>
              <a:t> management for 6M 2026 </a:t>
            </a:r>
            <a:r>
              <a:rPr lang="pl-PL" sz="1600" dirty="0" err="1"/>
              <a:t>amounted</a:t>
            </a:r>
            <a:r>
              <a:rPr lang="pl-PL" sz="1600" dirty="0"/>
              <a:t> to PLN 8,6 M (</a:t>
            </a:r>
            <a:r>
              <a:rPr lang="pl-PL" sz="1600" dirty="0" err="1"/>
              <a:t>including</a:t>
            </a:r>
            <a:r>
              <a:rPr lang="pl-PL" sz="1600" dirty="0"/>
              <a:t> PLN 4,3 M in Q2 2026).</a:t>
            </a:r>
          </a:p>
        </p:txBody>
      </p:sp>
    </p:spTree>
    <p:extLst>
      <p:ext uri="{BB962C8B-B14F-4D97-AF65-F5344CB8AC3E}">
        <p14:creationId xmlns:p14="http://schemas.microsoft.com/office/powerpoint/2010/main" val="24768187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90A3985-2ED9-4692-A8FA-42109218E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Other operating </a:t>
            </a:r>
            <a:r>
              <a:rPr lang="pl-PL" dirty="0" err="1"/>
              <a:t>activity</a:t>
            </a:r>
            <a:r>
              <a:rPr lang="pl-PL" dirty="0"/>
              <a:t> </a:t>
            </a:r>
            <a:r>
              <a:rPr lang="pl-PL" dirty="0" err="1"/>
              <a:t>result</a:t>
            </a:r>
            <a:r>
              <a:rPr lang="pl-PL" dirty="0"/>
              <a:t> (PLN M)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AC8793C9-D7B7-4D04-9717-3CDBCE8117E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86250192"/>
              </p:ext>
            </p:extLst>
          </p:nvPr>
        </p:nvGraphicFramePr>
        <p:xfrm>
          <a:off x="959800" y="2016807"/>
          <a:ext cx="7991375" cy="2702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ontent Placeholder 5">
            <a:extLst>
              <a:ext uri="{FF2B5EF4-FFF2-40B4-BE49-F238E27FC236}">
                <a16:creationId xmlns:a16="http://schemas.microsoft.com/office/drawing/2014/main" id="{E97CB793-8A36-4FB6-82F1-70720C8C7D2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84595350"/>
              </p:ext>
            </p:extLst>
          </p:nvPr>
        </p:nvGraphicFramePr>
        <p:xfrm>
          <a:off x="9144000" y="2335500"/>
          <a:ext cx="8640000" cy="259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3ADE5C8-42DF-48DF-B1DE-A102646E04CA}"/>
              </a:ext>
            </a:extLst>
          </p:cNvPr>
          <p:cNvSpPr txBox="1"/>
          <p:nvPr/>
        </p:nvSpPr>
        <p:spPr>
          <a:xfrm>
            <a:off x="963300" y="5214085"/>
            <a:ext cx="7817679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/>
              <a:t>The </a:t>
            </a:r>
            <a:r>
              <a:rPr lang="pl-PL" sz="1600" dirty="0" err="1"/>
              <a:t>result</a:t>
            </a:r>
            <a:r>
              <a:rPr lang="pl-PL" sz="1600" dirty="0"/>
              <a:t> on </a:t>
            </a:r>
            <a:r>
              <a:rPr lang="pl-PL" sz="1600" dirty="0" err="1"/>
              <a:t>other</a:t>
            </a:r>
            <a:r>
              <a:rPr lang="pl-PL" sz="1600" dirty="0"/>
              <a:t> operating </a:t>
            </a:r>
            <a:r>
              <a:rPr lang="pl-PL" sz="1600" dirty="0" err="1"/>
              <a:t>activities</a:t>
            </a:r>
            <a:r>
              <a:rPr lang="pl-PL" sz="1600" dirty="0"/>
              <a:t> for 6M 2026 </a:t>
            </a:r>
            <a:r>
              <a:rPr lang="pl-PL" sz="1600" dirty="0" err="1"/>
              <a:t>is</a:t>
            </a:r>
            <a:r>
              <a:rPr lang="pl-PL" sz="1600" dirty="0"/>
              <a:t> a </a:t>
            </a:r>
            <a:r>
              <a:rPr lang="pl-PL" sz="1600" dirty="0" err="1"/>
              <a:t>gain</a:t>
            </a:r>
            <a:r>
              <a:rPr lang="pl-PL" sz="1600" dirty="0"/>
              <a:t> of PLN 0,9 M, </a:t>
            </a:r>
            <a:r>
              <a:rPr lang="pl-PL" sz="1600" dirty="0" err="1"/>
              <a:t>this</a:t>
            </a:r>
            <a:r>
              <a:rPr lang="pl-PL" sz="1600" dirty="0"/>
              <a:t> </a:t>
            </a:r>
            <a:r>
              <a:rPr lang="pl-PL" sz="1600" dirty="0" err="1"/>
              <a:t>result</a:t>
            </a:r>
            <a:r>
              <a:rPr lang="pl-PL" sz="1600" dirty="0"/>
              <a:t> </a:t>
            </a:r>
            <a:r>
              <a:rPr lang="pl-PL" sz="1600" dirty="0" err="1"/>
              <a:t>is</a:t>
            </a:r>
            <a:r>
              <a:rPr lang="pl-PL" sz="1600" dirty="0"/>
              <a:t> </a:t>
            </a:r>
            <a:r>
              <a:rPr lang="pl-PL" sz="1600" dirty="0" err="1"/>
              <a:t>better</a:t>
            </a:r>
            <a:r>
              <a:rPr lang="pl-PL" sz="1600" dirty="0"/>
              <a:t> by PLN 1,1 M </a:t>
            </a:r>
            <a:r>
              <a:rPr lang="pl-PL" sz="1600" dirty="0" err="1"/>
              <a:t>compared</a:t>
            </a:r>
            <a:r>
              <a:rPr lang="pl-PL" sz="1600" dirty="0"/>
              <a:t> to 6M 2025.</a:t>
            </a:r>
          </a:p>
          <a:p>
            <a:endParaRPr lang="pl-PL" sz="1600" dirty="0"/>
          </a:p>
          <a:p>
            <a:r>
              <a:rPr lang="en-US" sz="1600" dirty="0"/>
              <a:t>The following factors contributed to this level of the result on other operating activities in </a:t>
            </a:r>
            <a:r>
              <a:rPr lang="pl-PL" sz="1600" dirty="0"/>
              <a:t>H</a:t>
            </a:r>
            <a:r>
              <a:rPr lang="en-US" sz="1600" dirty="0"/>
              <a:t>1 202</a:t>
            </a:r>
            <a:r>
              <a:rPr lang="pl-PL" sz="1600" dirty="0"/>
              <a:t>6, </a:t>
            </a:r>
            <a:r>
              <a:rPr lang="pl-PL" sz="1600" dirty="0" err="1"/>
              <a:t>among</a:t>
            </a:r>
            <a:r>
              <a:rPr lang="pl-PL" sz="1600" dirty="0"/>
              <a:t> </a:t>
            </a:r>
            <a:r>
              <a:rPr lang="pl-PL" sz="1600" dirty="0" err="1"/>
              <a:t>others</a:t>
            </a:r>
            <a:r>
              <a:rPr lang="en-US" sz="1600" dirty="0"/>
              <a:t>:</a:t>
            </a:r>
            <a:endParaRPr lang="pl-PL" sz="1600" dirty="0"/>
          </a:p>
          <a:p>
            <a:endParaRPr lang="pl-PL" sz="1600" dirty="0"/>
          </a:p>
          <a:p>
            <a:r>
              <a:rPr lang="pl-PL" sz="1600" dirty="0"/>
              <a:t>1</a:t>
            </a:r>
            <a:r>
              <a:rPr lang="en-US" sz="1600" dirty="0"/>
              <a:t>) profit from the sale of materials of PLN </a:t>
            </a:r>
            <a:r>
              <a:rPr lang="pl-PL" sz="1600" dirty="0"/>
              <a:t>1,8</a:t>
            </a:r>
            <a:r>
              <a:rPr lang="en-US" sz="1600" dirty="0"/>
              <a:t> </a:t>
            </a:r>
            <a:r>
              <a:rPr lang="pl-PL" sz="1600" dirty="0"/>
              <a:t>M</a:t>
            </a:r>
            <a:r>
              <a:rPr lang="en-US" sz="1600" dirty="0"/>
              <a:t>;</a:t>
            </a:r>
            <a:endParaRPr lang="pl-PL" sz="1600" dirty="0"/>
          </a:p>
          <a:p>
            <a:r>
              <a:rPr lang="pl-PL" sz="1600" dirty="0"/>
              <a:t>2</a:t>
            </a:r>
            <a:r>
              <a:rPr lang="en-US" sz="1600" dirty="0"/>
              <a:t>) profit from the sale of fixed assets of PLN 0</a:t>
            </a:r>
            <a:r>
              <a:rPr lang="pl-PL" sz="1600" dirty="0"/>
              <a:t>,4</a:t>
            </a:r>
            <a:r>
              <a:rPr lang="en-US" sz="1600" dirty="0"/>
              <a:t> </a:t>
            </a:r>
            <a:r>
              <a:rPr lang="pl-PL" sz="1600" dirty="0"/>
              <a:t>M</a:t>
            </a:r>
            <a:r>
              <a:rPr lang="en-US" sz="1600" dirty="0"/>
              <a:t>;</a:t>
            </a:r>
            <a:endParaRPr lang="pl-PL" sz="1600" dirty="0"/>
          </a:p>
          <a:p>
            <a:r>
              <a:rPr lang="pl-PL" sz="1600" dirty="0"/>
              <a:t>3</a:t>
            </a:r>
            <a:r>
              <a:rPr lang="en-US" sz="1600" dirty="0"/>
              <a:t>) liquidation of fixed assets of PLN 0</a:t>
            </a:r>
            <a:r>
              <a:rPr lang="pl-PL" sz="1600" dirty="0"/>
              <a:t>,7</a:t>
            </a:r>
            <a:r>
              <a:rPr lang="en-US" sz="1600" dirty="0"/>
              <a:t> </a:t>
            </a:r>
            <a:r>
              <a:rPr lang="pl-PL" sz="1600" dirty="0"/>
              <a:t>M</a:t>
            </a:r>
            <a:r>
              <a:rPr lang="en-US" sz="1600" dirty="0"/>
              <a:t>;</a:t>
            </a:r>
            <a:endParaRPr lang="pl-PL" sz="1600" dirty="0"/>
          </a:p>
          <a:p>
            <a:r>
              <a:rPr lang="pl-PL" sz="1600" dirty="0"/>
              <a:t>4) </a:t>
            </a:r>
            <a:r>
              <a:rPr lang="en-US" sz="1600" dirty="0"/>
              <a:t>restructuring provision of PLN </a:t>
            </a:r>
            <a:r>
              <a:rPr lang="pl-PL" sz="1600" dirty="0"/>
              <a:t>0,5</a:t>
            </a:r>
            <a:r>
              <a:rPr lang="en-US" sz="1600" dirty="0"/>
              <a:t> </a:t>
            </a:r>
            <a:r>
              <a:rPr lang="pl-PL" sz="1600" dirty="0"/>
              <a:t>M</a:t>
            </a:r>
            <a:r>
              <a:rPr lang="en-US" sz="1600" dirty="0"/>
              <a:t>;</a:t>
            </a:r>
            <a:endParaRPr lang="pl-PL" sz="1600" dirty="0"/>
          </a:p>
          <a:p>
            <a:r>
              <a:rPr lang="pl-PL" sz="1600" dirty="0"/>
              <a:t>5</a:t>
            </a:r>
            <a:r>
              <a:rPr lang="en-US" sz="1600" dirty="0"/>
              <a:t>) other </a:t>
            </a:r>
            <a:r>
              <a:rPr lang="en-US" sz="1600" dirty="0" err="1"/>
              <a:t>other</a:t>
            </a:r>
            <a:r>
              <a:rPr lang="en-US" sz="1600" dirty="0"/>
              <a:t> operating costs of PLN 0</a:t>
            </a:r>
            <a:r>
              <a:rPr lang="pl-PL" sz="1600" dirty="0"/>
              <a:t>,1</a:t>
            </a:r>
            <a:r>
              <a:rPr lang="en-US" sz="1600" dirty="0"/>
              <a:t> </a:t>
            </a:r>
            <a:r>
              <a:rPr lang="pl-PL" sz="1600" dirty="0"/>
              <a:t>M</a:t>
            </a:r>
            <a:r>
              <a:rPr lang="en-US" sz="1600" dirty="0"/>
              <a:t>.</a:t>
            </a:r>
            <a:endParaRPr lang="pl-PL" sz="16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E9D9085-6CEF-48FD-8C97-A007EA656433}"/>
              </a:ext>
            </a:extLst>
          </p:cNvPr>
          <p:cNvSpPr txBox="1"/>
          <p:nvPr/>
        </p:nvSpPr>
        <p:spPr>
          <a:xfrm>
            <a:off x="9288000" y="5143500"/>
            <a:ext cx="7817679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/>
              <a:t>The </a:t>
            </a:r>
            <a:r>
              <a:rPr lang="pl-PL" sz="1600" dirty="0" err="1"/>
              <a:t>result</a:t>
            </a:r>
            <a:r>
              <a:rPr lang="pl-PL" sz="1600" dirty="0"/>
              <a:t> on </a:t>
            </a:r>
            <a:r>
              <a:rPr lang="pl-PL" sz="1600" dirty="0" err="1"/>
              <a:t>other</a:t>
            </a:r>
            <a:r>
              <a:rPr lang="pl-PL" sz="1600" dirty="0"/>
              <a:t> operating </a:t>
            </a:r>
            <a:r>
              <a:rPr lang="pl-PL" sz="1600" dirty="0" err="1"/>
              <a:t>activities</a:t>
            </a:r>
            <a:r>
              <a:rPr lang="pl-PL" sz="1600" dirty="0"/>
              <a:t> in Q2 2026 </a:t>
            </a:r>
            <a:r>
              <a:rPr lang="pl-PL" sz="1600" dirty="0" err="1"/>
              <a:t>is</a:t>
            </a:r>
            <a:r>
              <a:rPr lang="pl-PL" sz="1600" dirty="0"/>
              <a:t> a </a:t>
            </a:r>
            <a:r>
              <a:rPr lang="pl-PL" sz="1600" dirty="0" err="1"/>
              <a:t>gain</a:t>
            </a:r>
            <a:r>
              <a:rPr lang="pl-PL" sz="1600" dirty="0"/>
              <a:t> of PLN 0,5 M, </a:t>
            </a:r>
            <a:r>
              <a:rPr lang="pl-PL" sz="1600" dirty="0" err="1"/>
              <a:t>this</a:t>
            </a:r>
            <a:r>
              <a:rPr lang="pl-PL" sz="1600" dirty="0"/>
              <a:t> </a:t>
            </a:r>
            <a:r>
              <a:rPr lang="pl-PL" sz="1600" dirty="0" err="1"/>
              <a:t>result</a:t>
            </a:r>
            <a:r>
              <a:rPr lang="pl-PL" sz="1600" dirty="0"/>
              <a:t> </a:t>
            </a:r>
            <a:r>
              <a:rPr lang="pl-PL" sz="1600" dirty="0" err="1"/>
              <a:t>is</a:t>
            </a:r>
            <a:r>
              <a:rPr lang="pl-PL" sz="1600" dirty="0"/>
              <a:t> </a:t>
            </a:r>
            <a:r>
              <a:rPr lang="pl-PL" sz="1600" dirty="0" err="1"/>
              <a:t>better</a:t>
            </a:r>
            <a:r>
              <a:rPr lang="pl-PL" sz="1600" dirty="0"/>
              <a:t> by PLN 0,9 M </a:t>
            </a:r>
            <a:r>
              <a:rPr lang="pl-PL" sz="1600" dirty="0" err="1"/>
              <a:t>compared</a:t>
            </a:r>
            <a:r>
              <a:rPr lang="pl-PL" sz="1600" dirty="0"/>
              <a:t> to Q2 2025.</a:t>
            </a:r>
          </a:p>
          <a:p>
            <a:endParaRPr lang="pl-PL" sz="1600" dirty="0"/>
          </a:p>
          <a:p>
            <a:r>
              <a:rPr lang="en-US" sz="1600" dirty="0"/>
              <a:t>The following factors contributed to this level of the result on other operating activities in </a:t>
            </a:r>
            <a:r>
              <a:rPr lang="pl-PL" sz="1600" dirty="0"/>
              <a:t>Q2</a:t>
            </a:r>
            <a:r>
              <a:rPr lang="en-US" sz="1600" dirty="0"/>
              <a:t> 202</a:t>
            </a:r>
            <a:r>
              <a:rPr lang="pl-PL" sz="1600" dirty="0"/>
              <a:t>6, </a:t>
            </a:r>
            <a:r>
              <a:rPr lang="pl-PL" sz="1600" dirty="0" err="1"/>
              <a:t>among</a:t>
            </a:r>
            <a:r>
              <a:rPr lang="pl-PL" sz="1600" dirty="0"/>
              <a:t> </a:t>
            </a:r>
            <a:r>
              <a:rPr lang="pl-PL" sz="1600" dirty="0" err="1"/>
              <a:t>others</a:t>
            </a:r>
            <a:r>
              <a:rPr lang="en-US" sz="1600" dirty="0"/>
              <a:t>:</a:t>
            </a:r>
            <a:endParaRPr lang="pl-PL" sz="1600" dirty="0"/>
          </a:p>
          <a:p>
            <a:endParaRPr lang="pl-PL" sz="1600" dirty="0"/>
          </a:p>
          <a:p>
            <a:r>
              <a:rPr lang="pl-PL" sz="1600" dirty="0"/>
              <a:t>1</a:t>
            </a:r>
            <a:r>
              <a:rPr lang="en-US" sz="1600" dirty="0"/>
              <a:t>) profit from the sale of materials of PLN </a:t>
            </a:r>
            <a:r>
              <a:rPr lang="pl-PL" sz="1600" dirty="0"/>
              <a:t>0,3</a:t>
            </a:r>
            <a:r>
              <a:rPr lang="en-US" sz="1600" dirty="0"/>
              <a:t> </a:t>
            </a:r>
            <a:r>
              <a:rPr lang="pl-PL" sz="1600" dirty="0"/>
              <a:t>M</a:t>
            </a:r>
            <a:r>
              <a:rPr lang="en-US" sz="1600" dirty="0"/>
              <a:t>;</a:t>
            </a:r>
            <a:endParaRPr lang="pl-PL" sz="1600" dirty="0"/>
          </a:p>
          <a:p>
            <a:r>
              <a:rPr lang="pl-PL" sz="1600" dirty="0"/>
              <a:t>2</a:t>
            </a:r>
            <a:r>
              <a:rPr lang="en-US" sz="1600" dirty="0"/>
              <a:t>) profit from the sale of fixed assets of PLN 0</a:t>
            </a:r>
            <a:r>
              <a:rPr lang="pl-PL" sz="1600" dirty="0"/>
              <a:t>,2</a:t>
            </a:r>
            <a:r>
              <a:rPr lang="en-US" sz="1600" dirty="0"/>
              <a:t> </a:t>
            </a:r>
            <a:r>
              <a:rPr lang="pl-PL" sz="1600" dirty="0"/>
              <a:t>M</a:t>
            </a:r>
            <a:r>
              <a:rPr lang="en-US" sz="1600" dirty="0"/>
              <a:t>;</a:t>
            </a:r>
            <a:endParaRPr lang="pl-PL" sz="1600" dirty="0"/>
          </a:p>
          <a:p>
            <a:r>
              <a:rPr lang="pl-PL" sz="1600" dirty="0"/>
              <a:t>3) </a:t>
            </a:r>
            <a:r>
              <a:rPr lang="en-US" sz="1600" dirty="0"/>
              <a:t>profit from </a:t>
            </a:r>
            <a:r>
              <a:rPr lang="pl-PL" sz="1600" dirty="0" err="1"/>
              <a:t>bad</a:t>
            </a:r>
            <a:r>
              <a:rPr lang="pl-PL" sz="1600" dirty="0"/>
              <a:t> </a:t>
            </a:r>
            <a:r>
              <a:rPr lang="pl-PL" sz="1600" dirty="0" err="1"/>
              <a:t>debts</a:t>
            </a:r>
            <a:r>
              <a:rPr lang="en-US" sz="1600" dirty="0"/>
              <a:t> of PLN 0</a:t>
            </a:r>
            <a:r>
              <a:rPr lang="pl-PL" sz="1600" dirty="0"/>
              <a:t>,1</a:t>
            </a:r>
            <a:r>
              <a:rPr lang="en-US" sz="1600" dirty="0"/>
              <a:t> </a:t>
            </a:r>
            <a:r>
              <a:rPr lang="pl-PL" sz="1600" dirty="0"/>
              <a:t>M</a:t>
            </a:r>
            <a:r>
              <a:rPr lang="en-US" sz="1600" dirty="0"/>
              <a:t>;</a:t>
            </a:r>
            <a:endParaRPr lang="pl-PL" sz="1600" dirty="0"/>
          </a:p>
          <a:p>
            <a:r>
              <a:rPr lang="pl-PL" sz="1600" dirty="0"/>
              <a:t>4)</a:t>
            </a:r>
            <a:r>
              <a:rPr lang="en-US" sz="1600" dirty="0"/>
              <a:t> liquidation of fixed assets of PLN 0</a:t>
            </a:r>
            <a:r>
              <a:rPr lang="pl-PL" sz="1600" dirty="0"/>
              <a:t>,2</a:t>
            </a:r>
            <a:r>
              <a:rPr lang="en-US" sz="1600" dirty="0"/>
              <a:t> </a:t>
            </a:r>
            <a:r>
              <a:rPr lang="pl-PL" sz="1600" dirty="0"/>
              <a:t>M</a:t>
            </a:r>
            <a:r>
              <a:rPr lang="en-US" sz="1600" dirty="0"/>
              <a:t>;</a:t>
            </a:r>
            <a:endParaRPr lang="pl-PL" sz="1600" dirty="0"/>
          </a:p>
          <a:p>
            <a:r>
              <a:rPr lang="pl-PL" sz="1600" dirty="0"/>
              <a:t>5</a:t>
            </a:r>
            <a:r>
              <a:rPr lang="en-US" sz="1600" dirty="0"/>
              <a:t>) other </a:t>
            </a:r>
            <a:r>
              <a:rPr lang="en-US" sz="1600" dirty="0" err="1"/>
              <a:t>other</a:t>
            </a:r>
            <a:r>
              <a:rPr lang="en-US" sz="1600" dirty="0"/>
              <a:t> operating </a:t>
            </a:r>
            <a:r>
              <a:rPr lang="pl-PL" sz="1600" dirty="0"/>
              <a:t>income</a:t>
            </a:r>
            <a:r>
              <a:rPr lang="en-US" sz="1600" dirty="0"/>
              <a:t> of PLN 0</a:t>
            </a:r>
            <a:r>
              <a:rPr lang="pl-PL" sz="1600" dirty="0"/>
              <a:t>,1</a:t>
            </a:r>
            <a:r>
              <a:rPr lang="en-US" sz="1600" dirty="0"/>
              <a:t> </a:t>
            </a:r>
            <a:r>
              <a:rPr lang="pl-PL" sz="1600" dirty="0"/>
              <a:t>M</a:t>
            </a:r>
            <a:r>
              <a:rPr lang="en-US" sz="1600" dirty="0"/>
              <a:t>.</a:t>
            </a:r>
            <a:endParaRPr lang="pl-PL" sz="1600" dirty="0"/>
          </a:p>
        </p:txBody>
      </p:sp>
    </p:spTree>
    <p:extLst>
      <p:ext uri="{BB962C8B-B14F-4D97-AF65-F5344CB8AC3E}">
        <p14:creationId xmlns:p14="http://schemas.microsoft.com/office/powerpoint/2010/main" val="16444054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90A3985-2ED9-4692-A8FA-42109218E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Operating profit (PLN M)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AC8793C9-D7B7-4D04-9717-3CDBCE8117E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599623"/>
              </p:ext>
            </p:extLst>
          </p:nvPr>
        </p:nvGraphicFramePr>
        <p:xfrm>
          <a:off x="936625" y="2873375"/>
          <a:ext cx="7991375" cy="4070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ontent Placeholder 5">
            <a:extLst>
              <a:ext uri="{FF2B5EF4-FFF2-40B4-BE49-F238E27FC236}">
                <a16:creationId xmlns:a16="http://schemas.microsoft.com/office/drawing/2014/main" id="{E97CB793-8A36-4FB6-82F1-70720C8C7D2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1733231"/>
              </p:ext>
            </p:extLst>
          </p:nvPr>
        </p:nvGraphicFramePr>
        <p:xfrm>
          <a:off x="9333887" y="3214223"/>
          <a:ext cx="8640000" cy="4934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0E55F0C7-67BE-44A9-97F9-C5F320C16EFA}"/>
              </a:ext>
            </a:extLst>
          </p:cNvPr>
          <p:cNvSpPr txBox="1"/>
          <p:nvPr/>
        </p:nvSpPr>
        <p:spPr>
          <a:xfrm>
            <a:off x="936000" y="8752976"/>
            <a:ext cx="777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/>
              <a:t>EBIT for 6M 2026 </a:t>
            </a:r>
            <a:r>
              <a:rPr lang="pl-PL" sz="1600" dirty="0" err="1"/>
              <a:t>amounted</a:t>
            </a:r>
            <a:r>
              <a:rPr lang="pl-PL" sz="1600" dirty="0"/>
              <a:t> to PLN 60,4 M and </a:t>
            </a:r>
            <a:r>
              <a:rPr lang="pl-PL" sz="1600" dirty="0" err="1"/>
              <a:t>is</a:t>
            </a:r>
            <a:r>
              <a:rPr lang="pl-PL" sz="1600" dirty="0"/>
              <a:t> </a:t>
            </a:r>
            <a:r>
              <a:rPr lang="pl-PL" sz="1600" dirty="0" err="1"/>
              <a:t>lower</a:t>
            </a:r>
            <a:r>
              <a:rPr lang="pl-PL" sz="1600" dirty="0"/>
              <a:t> by 31,0% </a:t>
            </a:r>
            <a:r>
              <a:rPr lang="pl-PL" sz="1600" dirty="0" err="1"/>
              <a:t>compared</a:t>
            </a:r>
            <a:r>
              <a:rPr lang="pl-PL" sz="1600" dirty="0"/>
              <a:t> to the same period </a:t>
            </a:r>
            <a:r>
              <a:rPr lang="pl-PL" sz="1600" dirty="0" err="1"/>
              <a:t>last</a:t>
            </a:r>
            <a:r>
              <a:rPr lang="pl-PL" sz="1600" dirty="0"/>
              <a:t> </a:t>
            </a:r>
            <a:r>
              <a:rPr lang="pl-PL" sz="1600" dirty="0" err="1"/>
              <a:t>year</a:t>
            </a:r>
            <a:r>
              <a:rPr lang="pl-PL" sz="1600" dirty="0"/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0C97CB-66CF-457B-BB61-AD2DCA5D491B}"/>
              </a:ext>
            </a:extLst>
          </p:cNvPr>
          <p:cNvSpPr txBox="1"/>
          <p:nvPr/>
        </p:nvSpPr>
        <p:spPr>
          <a:xfrm>
            <a:off x="9144000" y="8752975"/>
            <a:ext cx="777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/>
              <a:t>EBIT in Q2 2026 </a:t>
            </a:r>
            <a:r>
              <a:rPr lang="pl-PL" sz="1600" dirty="0" err="1"/>
              <a:t>amounted</a:t>
            </a:r>
            <a:r>
              <a:rPr lang="pl-PL" sz="1600" dirty="0"/>
              <a:t> to PLN 23,6 M and </a:t>
            </a:r>
            <a:r>
              <a:rPr lang="pl-PL" sz="1600" dirty="0" err="1"/>
              <a:t>is</a:t>
            </a:r>
            <a:r>
              <a:rPr lang="pl-PL" sz="1600" dirty="0"/>
              <a:t> </a:t>
            </a:r>
            <a:r>
              <a:rPr lang="pl-PL" sz="1600" dirty="0" err="1"/>
              <a:t>lower</a:t>
            </a:r>
            <a:r>
              <a:rPr lang="pl-PL" sz="1600" dirty="0"/>
              <a:t> by 47,4% </a:t>
            </a:r>
            <a:r>
              <a:rPr lang="pl-PL" sz="1600" dirty="0" err="1"/>
              <a:t>compared</a:t>
            </a:r>
            <a:r>
              <a:rPr lang="pl-PL" sz="1600" dirty="0"/>
              <a:t> to the same period </a:t>
            </a:r>
            <a:r>
              <a:rPr lang="pl-PL" sz="1600" dirty="0" err="1"/>
              <a:t>last</a:t>
            </a:r>
            <a:r>
              <a:rPr lang="pl-PL" sz="1600" dirty="0"/>
              <a:t> </a:t>
            </a:r>
            <a:r>
              <a:rPr lang="pl-PL" sz="1600" dirty="0" err="1"/>
              <a:t>year</a:t>
            </a:r>
            <a:r>
              <a:rPr lang="pl-PL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809359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90A3985-2ED9-4692-A8FA-42109218E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Financial </a:t>
            </a:r>
            <a:r>
              <a:rPr lang="pl-PL" dirty="0" err="1"/>
              <a:t>activity</a:t>
            </a:r>
            <a:r>
              <a:rPr lang="pl-PL" dirty="0"/>
              <a:t> </a:t>
            </a:r>
            <a:r>
              <a:rPr lang="pl-PL" dirty="0" err="1"/>
              <a:t>result</a:t>
            </a:r>
            <a:r>
              <a:rPr lang="pl-PL" dirty="0"/>
              <a:t> (PLN M)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AC8793C9-D7B7-4D04-9717-3CDBCE8117E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47063114"/>
              </p:ext>
            </p:extLst>
          </p:nvPr>
        </p:nvGraphicFramePr>
        <p:xfrm>
          <a:off x="936000" y="2549737"/>
          <a:ext cx="7991375" cy="26061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ontent Placeholder 5">
            <a:extLst>
              <a:ext uri="{FF2B5EF4-FFF2-40B4-BE49-F238E27FC236}">
                <a16:creationId xmlns:a16="http://schemas.microsoft.com/office/drawing/2014/main" id="{E97CB793-8A36-4FB6-82F1-70720C8C7D2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77061712"/>
              </p:ext>
            </p:extLst>
          </p:nvPr>
        </p:nvGraphicFramePr>
        <p:xfrm>
          <a:off x="9144000" y="2767500"/>
          <a:ext cx="8640000" cy="28941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0E55F0C7-67BE-44A9-97F9-C5F320C16EFA}"/>
              </a:ext>
            </a:extLst>
          </p:cNvPr>
          <p:cNvSpPr txBox="1"/>
          <p:nvPr/>
        </p:nvSpPr>
        <p:spPr>
          <a:xfrm>
            <a:off x="948980" y="5115575"/>
            <a:ext cx="781767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/>
              <a:t>The </a:t>
            </a:r>
            <a:r>
              <a:rPr lang="pl-PL" sz="1600" dirty="0" err="1"/>
              <a:t>result</a:t>
            </a:r>
            <a:r>
              <a:rPr lang="pl-PL" sz="1600" dirty="0"/>
              <a:t> on </a:t>
            </a:r>
            <a:r>
              <a:rPr lang="pl-PL" sz="1600" dirty="0" err="1"/>
              <a:t>financial</a:t>
            </a:r>
            <a:r>
              <a:rPr lang="pl-PL" sz="1600" dirty="0"/>
              <a:t> </a:t>
            </a:r>
            <a:r>
              <a:rPr lang="pl-PL" sz="1600" dirty="0" err="1"/>
              <a:t>activities</a:t>
            </a:r>
            <a:r>
              <a:rPr lang="pl-PL" sz="1600" dirty="0"/>
              <a:t> for 6M 2026 </a:t>
            </a:r>
            <a:r>
              <a:rPr lang="pl-PL" sz="1600" dirty="0" err="1"/>
              <a:t>is</a:t>
            </a:r>
            <a:r>
              <a:rPr lang="pl-PL" sz="1600" dirty="0"/>
              <a:t> </a:t>
            </a:r>
            <a:r>
              <a:rPr lang="pl-PL" sz="1600" dirty="0" err="1"/>
              <a:t>an</a:t>
            </a:r>
            <a:r>
              <a:rPr lang="pl-PL" sz="1600" dirty="0"/>
              <a:t> income of PLN 11,5 M, </a:t>
            </a:r>
            <a:r>
              <a:rPr lang="pl-PL" sz="1600" dirty="0" err="1"/>
              <a:t>this</a:t>
            </a:r>
            <a:r>
              <a:rPr lang="pl-PL" sz="1600" dirty="0"/>
              <a:t> </a:t>
            </a:r>
            <a:r>
              <a:rPr lang="pl-PL" sz="1600" dirty="0" err="1"/>
              <a:t>result</a:t>
            </a:r>
            <a:r>
              <a:rPr lang="pl-PL" sz="1600" dirty="0"/>
              <a:t> </a:t>
            </a:r>
            <a:r>
              <a:rPr lang="pl-PL" sz="1600" dirty="0" err="1"/>
              <a:t>is</a:t>
            </a:r>
            <a:r>
              <a:rPr lang="pl-PL" sz="1600" dirty="0"/>
              <a:t> </a:t>
            </a:r>
            <a:r>
              <a:rPr lang="pl-PL" sz="1600" dirty="0" err="1"/>
              <a:t>lower</a:t>
            </a:r>
            <a:r>
              <a:rPr lang="pl-PL" sz="1600" dirty="0"/>
              <a:t> by PLN 3,8 M </a:t>
            </a:r>
            <a:r>
              <a:rPr lang="pl-PL" sz="1600" dirty="0" err="1"/>
              <a:t>compared</a:t>
            </a:r>
            <a:r>
              <a:rPr lang="pl-PL" sz="1600" dirty="0"/>
              <a:t> to 6M 2025.</a:t>
            </a:r>
          </a:p>
          <a:p>
            <a:endParaRPr lang="pl-PL" sz="1600" dirty="0"/>
          </a:p>
          <a:p>
            <a:pPr marL="342900" indent="-342900">
              <a:buAutoNum type="arabicParenR"/>
            </a:pPr>
            <a:r>
              <a:rPr lang="pl-PL" sz="1600" dirty="0"/>
              <a:t>For 6M 2026, </a:t>
            </a:r>
            <a:r>
              <a:rPr lang="pl-PL" sz="1600" dirty="0" err="1"/>
              <a:t>interest</a:t>
            </a:r>
            <a:r>
              <a:rPr lang="pl-PL" sz="1600" dirty="0"/>
              <a:t> income on the </a:t>
            </a:r>
            <a:r>
              <a:rPr lang="pl-PL" sz="1600" dirty="0" err="1"/>
              <a:t>loan</a:t>
            </a:r>
            <a:r>
              <a:rPr lang="pl-PL" sz="1600" dirty="0"/>
              <a:t> </a:t>
            </a:r>
            <a:r>
              <a:rPr lang="pl-PL" sz="1600" dirty="0" err="1"/>
              <a:t>granted</a:t>
            </a:r>
            <a:r>
              <a:rPr lang="pl-PL" sz="1600" dirty="0"/>
              <a:t> to </a:t>
            </a:r>
            <a:r>
              <a:rPr lang="pl-PL" sz="1600" dirty="0" err="1"/>
              <a:t>related</a:t>
            </a:r>
            <a:r>
              <a:rPr lang="pl-PL" sz="1600" dirty="0"/>
              <a:t> </a:t>
            </a:r>
            <a:r>
              <a:rPr lang="pl-PL" sz="1600" dirty="0" err="1"/>
              <a:t>entity</a:t>
            </a:r>
            <a:r>
              <a:rPr lang="pl-PL" sz="1600" dirty="0"/>
              <a:t> </a:t>
            </a:r>
            <a:r>
              <a:rPr lang="pl-PL" sz="1600" dirty="0" err="1"/>
              <a:t>amounted</a:t>
            </a:r>
            <a:r>
              <a:rPr lang="pl-PL" sz="1600" dirty="0"/>
              <a:t> to PLN 11,6 M, PLN 3,9 M less </a:t>
            </a:r>
            <a:r>
              <a:rPr lang="pl-PL" sz="1600" dirty="0" err="1"/>
              <a:t>than</a:t>
            </a:r>
            <a:r>
              <a:rPr lang="pl-PL" sz="1600" dirty="0"/>
              <a:t> for 6M 2025.</a:t>
            </a:r>
          </a:p>
          <a:p>
            <a:pPr marL="342900" indent="-342900">
              <a:buAutoNum type="arabicParenR"/>
            </a:pPr>
            <a:endParaRPr lang="pl-PL" sz="1600" dirty="0"/>
          </a:p>
          <a:p>
            <a:pPr marL="342900" indent="-342900">
              <a:buAutoNum type="arabicParenR"/>
            </a:pPr>
            <a:r>
              <a:rPr lang="pl-PL" sz="1600" dirty="0"/>
              <a:t>For 6M 2026, </a:t>
            </a:r>
            <a:r>
              <a:rPr lang="pl-PL" sz="1600" dirty="0" err="1"/>
              <a:t>there</a:t>
            </a:r>
            <a:r>
              <a:rPr lang="pl-PL" sz="1600" dirty="0"/>
              <a:t> was </a:t>
            </a:r>
            <a:r>
              <a:rPr lang="pl-PL" sz="1600" dirty="0" err="1"/>
              <a:t>an</a:t>
            </a:r>
            <a:r>
              <a:rPr lang="pl-PL" sz="1600" dirty="0"/>
              <a:t> income from </a:t>
            </a:r>
            <a:r>
              <a:rPr lang="pl-PL" sz="1600" dirty="0" err="1"/>
              <a:t>cash</a:t>
            </a:r>
            <a:r>
              <a:rPr lang="pl-PL" sz="1600" dirty="0"/>
              <a:t> </a:t>
            </a:r>
            <a:r>
              <a:rPr lang="pl-PL" sz="1600" dirty="0" err="1"/>
              <a:t>surplus</a:t>
            </a:r>
            <a:r>
              <a:rPr lang="pl-PL" sz="1600" dirty="0"/>
              <a:t> in the </a:t>
            </a:r>
            <a:r>
              <a:rPr lang="pl-PL" sz="1600" dirty="0" err="1"/>
              <a:t>amount</a:t>
            </a:r>
            <a:r>
              <a:rPr lang="pl-PL" sz="1600" dirty="0"/>
              <a:t> of PLN 0,9 M, </a:t>
            </a:r>
            <a:r>
              <a:rPr lang="pl-PL" sz="1600" dirty="0" err="1"/>
              <a:t>similarly</a:t>
            </a:r>
            <a:r>
              <a:rPr lang="pl-PL" sz="1600" dirty="0"/>
              <a:t> to 6M 2025.</a:t>
            </a:r>
          </a:p>
          <a:p>
            <a:pPr marL="342900" indent="-342900">
              <a:buFontTx/>
              <a:buAutoNum type="arabicParenR"/>
            </a:pPr>
            <a:endParaRPr lang="pl-PL" sz="1600" dirty="0"/>
          </a:p>
          <a:p>
            <a:pPr marL="342900" indent="-342900">
              <a:buFontTx/>
              <a:buAutoNum type="arabicParenR"/>
            </a:pPr>
            <a:r>
              <a:rPr lang="pl-PL" sz="1600" dirty="0"/>
              <a:t>The exchange </a:t>
            </a:r>
            <a:r>
              <a:rPr lang="pl-PL" sz="1600" dirty="0" err="1"/>
              <a:t>rate</a:t>
            </a:r>
            <a:r>
              <a:rPr lang="pl-PL" sz="1600" dirty="0"/>
              <a:t> </a:t>
            </a:r>
            <a:r>
              <a:rPr lang="pl-PL" sz="1600" dirty="0" err="1"/>
              <a:t>differences</a:t>
            </a:r>
            <a:r>
              <a:rPr lang="pl-PL" sz="1600" dirty="0"/>
              <a:t> </a:t>
            </a:r>
            <a:r>
              <a:rPr lang="pl-PL" sz="1600" dirty="0" err="1"/>
              <a:t>generated</a:t>
            </a:r>
            <a:r>
              <a:rPr lang="pl-PL" sz="1600" dirty="0"/>
              <a:t> a </a:t>
            </a:r>
            <a:r>
              <a:rPr lang="pl-PL" sz="1600" dirty="0" err="1"/>
              <a:t>cost</a:t>
            </a:r>
            <a:r>
              <a:rPr lang="pl-PL" sz="1600" dirty="0"/>
              <a:t> of PLN 0,3 M (the </a:t>
            </a:r>
            <a:r>
              <a:rPr lang="pl-PL" sz="1600" dirty="0" err="1"/>
              <a:t>result</a:t>
            </a:r>
            <a:r>
              <a:rPr lang="pl-PL" sz="1600" dirty="0"/>
              <a:t> was </a:t>
            </a:r>
            <a:r>
              <a:rPr lang="pl-PL" sz="1600" dirty="0" err="1"/>
              <a:t>worse</a:t>
            </a:r>
            <a:r>
              <a:rPr lang="pl-PL" sz="1600" dirty="0"/>
              <a:t> by PLN 0,2 M </a:t>
            </a:r>
            <a:r>
              <a:rPr lang="pl-PL" sz="1600" dirty="0" err="1"/>
              <a:t>compared</a:t>
            </a:r>
            <a:r>
              <a:rPr lang="pl-PL" sz="1600" dirty="0"/>
              <a:t> to 6M 2025).</a:t>
            </a:r>
          </a:p>
          <a:p>
            <a:pPr marL="342900" indent="-342900">
              <a:buAutoNum type="arabicParenR"/>
            </a:pPr>
            <a:endParaRPr lang="pl-PL" sz="1600" dirty="0"/>
          </a:p>
          <a:p>
            <a:pPr marL="342900" indent="-342900">
              <a:buAutoNum type="arabicParenR"/>
            </a:pPr>
            <a:r>
              <a:rPr lang="pl-PL" sz="1600" dirty="0"/>
              <a:t>The costs of draft </a:t>
            </a:r>
            <a:r>
              <a:rPr lang="pl-PL" sz="1600" dirty="0" err="1"/>
              <a:t>discount</a:t>
            </a:r>
            <a:r>
              <a:rPr lang="pl-PL" sz="1600" dirty="0"/>
              <a:t> and </a:t>
            </a:r>
            <a:r>
              <a:rPr lang="pl-PL" sz="1600" dirty="0" err="1"/>
              <a:t>other</a:t>
            </a:r>
            <a:r>
              <a:rPr lang="pl-PL" sz="1600" dirty="0"/>
              <a:t> </a:t>
            </a:r>
            <a:r>
              <a:rPr lang="pl-PL" sz="1600" dirty="0" err="1"/>
              <a:t>interests</a:t>
            </a:r>
            <a:r>
              <a:rPr lang="pl-PL" sz="1600" dirty="0"/>
              <a:t> </a:t>
            </a:r>
            <a:r>
              <a:rPr lang="pl-PL" sz="1600" dirty="0" err="1"/>
              <a:t>amounted</a:t>
            </a:r>
            <a:r>
              <a:rPr lang="pl-PL" sz="1600" dirty="0"/>
              <a:t> to PLN 0,7 M  and </a:t>
            </a:r>
            <a:r>
              <a:rPr lang="pl-PL" sz="1600" dirty="0" err="1"/>
              <a:t>were</a:t>
            </a:r>
            <a:r>
              <a:rPr lang="pl-PL" sz="1600" dirty="0"/>
              <a:t> PLN 0,3 M </a:t>
            </a:r>
            <a:r>
              <a:rPr lang="pl-PL" sz="1600" dirty="0" err="1"/>
              <a:t>lower</a:t>
            </a:r>
            <a:r>
              <a:rPr lang="pl-PL" sz="1600" dirty="0"/>
              <a:t> </a:t>
            </a:r>
            <a:r>
              <a:rPr lang="pl-PL" sz="1600" dirty="0" err="1"/>
              <a:t>than</a:t>
            </a:r>
            <a:r>
              <a:rPr lang="pl-PL" sz="1600" dirty="0"/>
              <a:t> for 6M 2025.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9283FAA-5EDB-4CB3-97BC-6EFF670A024A}"/>
              </a:ext>
            </a:extLst>
          </p:cNvPr>
          <p:cNvSpPr txBox="1"/>
          <p:nvPr/>
        </p:nvSpPr>
        <p:spPr>
          <a:xfrm>
            <a:off x="9185577" y="5115575"/>
            <a:ext cx="781767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/>
              <a:t>The </a:t>
            </a:r>
            <a:r>
              <a:rPr lang="pl-PL" sz="1600" dirty="0" err="1"/>
              <a:t>result</a:t>
            </a:r>
            <a:r>
              <a:rPr lang="pl-PL" sz="1600" dirty="0"/>
              <a:t> on </a:t>
            </a:r>
            <a:r>
              <a:rPr lang="pl-PL" sz="1600" dirty="0" err="1"/>
              <a:t>financial</a:t>
            </a:r>
            <a:r>
              <a:rPr lang="pl-PL" sz="1600" dirty="0"/>
              <a:t> </a:t>
            </a:r>
            <a:r>
              <a:rPr lang="pl-PL" sz="1600" dirty="0" err="1"/>
              <a:t>activities</a:t>
            </a:r>
            <a:r>
              <a:rPr lang="pl-PL" sz="1600" dirty="0"/>
              <a:t> in Q2 2026 </a:t>
            </a:r>
            <a:r>
              <a:rPr lang="pl-PL" sz="1600" dirty="0" err="1"/>
              <a:t>is</a:t>
            </a:r>
            <a:r>
              <a:rPr lang="pl-PL" sz="1600" dirty="0"/>
              <a:t> </a:t>
            </a:r>
            <a:r>
              <a:rPr lang="pl-PL" sz="1600" dirty="0" err="1"/>
              <a:t>an</a:t>
            </a:r>
            <a:r>
              <a:rPr lang="pl-PL" sz="1600" dirty="0"/>
              <a:t> income of PLN 6,7 M, </a:t>
            </a:r>
            <a:r>
              <a:rPr lang="pl-PL" sz="1600" dirty="0" err="1"/>
              <a:t>this</a:t>
            </a:r>
            <a:r>
              <a:rPr lang="pl-PL" sz="1600" dirty="0"/>
              <a:t> </a:t>
            </a:r>
            <a:r>
              <a:rPr lang="pl-PL" sz="1600" dirty="0" err="1"/>
              <a:t>result</a:t>
            </a:r>
            <a:r>
              <a:rPr lang="pl-PL" sz="1600" dirty="0"/>
              <a:t> </a:t>
            </a:r>
            <a:r>
              <a:rPr lang="pl-PL" sz="1600" dirty="0" err="1"/>
              <a:t>is</a:t>
            </a:r>
            <a:r>
              <a:rPr lang="pl-PL" sz="1600" dirty="0"/>
              <a:t> </a:t>
            </a:r>
            <a:r>
              <a:rPr lang="pl-PL" sz="1600" dirty="0" err="1"/>
              <a:t>better</a:t>
            </a:r>
            <a:r>
              <a:rPr lang="pl-PL" sz="1600" dirty="0"/>
              <a:t> by PLN 2,2 M </a:t>
            </a:r>
            <a:r>
              <a:rPr lang="pl-PL" sz="1600" dirty="0" err="1"/>
              <a:t>compared</a:t>
            </a:r>
            <a:r>
              <a:rPr lang="pl-PL" sz="1600" dirty="0"/>
              <a:t> to Q2 2025.</a:t>
            </a:r>
          </a:p>
          <a:p>
            <a:endParaRPr lang="pl-PL" sz="1600" dirty="0"/>
          </a:p>
          <a:p>
            <a:pPr marL="342900" indent="-342900">
              <a:buAutoNum type="arabicParenR"/>
            </a:pPr>
            <a:r>
              <a:rPr lang="pl-PL" sz="1600" dirty="0"/>
              <a:t>In Q2 2026, </a:t>
            </a:r>
            <a:r>
              <a:rPr lang="pl-PL" sz="1600" dirty="0" err="1"/>
              <a:t>interest</a:t>
            </a:r>
            <a:r>
              <a:rPr lang="pl-PL" sz="1600" dirty="0"/>
              <a:t> income on the </a:t>
            </a:r>
            <a:r>
              <a:rPr lang="pl-PL" sz="1600" dirty="0" err="1"/>
              <a:t>loan</a:t>
            </a:r>
            <a:r>
              <a:rPr lang="pl-PL" sz="1600" dirty="0"/>
              <a:t> </a:t>
            </a:r>
            <a:r>
              <a:rPr lang="pl-PL" sz="1600" dirty="0" err="1"/>
              <a:t>granted</a:t>
            </a:r>
            <a:r>
              <a:rPr lang="pl-PL" sz="1600" dirty="0"/>
              <a:t> to </a:t>
            </a:r>
            <a:r>
              <a:rPr lang="pl-PL" sz="1600" dirty="0" err="1"/>
              <a:t>related</a:t>
            </a:r>
            <a:r>
              <a:rPr lang="pl-PL" sz="1600" dirty="0"/>
              <a:t> </a:t>
            </a:r>
            <a:r>
              <a:rPr lang="pl-PL" sz="1600" dirty="0" err="1"/>
              <a:t>entity</a:t>
            </a:r>
            <a:r>
              <a:rPr lang="pl-PL" sz="1600" dirty="0"/>
              <a:t> </a:t>
            </a:r>
            <a:r>
              <a:rPr lang="pl-PL" sz="1600" dirty="0" err="1"/>
              <a:t>amounted</a:t>
            </a:r>
            <a:r>
              <a:rPr lang="pl-PL" sz="1600" dirty="0"/>
              <a:t> to PLN 6,0 M, PLN 0,8 M less </a:t>
            </a:r>
            <a:r>
              <a:rPr lang="pl-PL" sz="1600" dirty="0" err="1"/>
              <a:t>than</a:t>
            </a:r>
            <a:r>
              <a:rPr lang="pl-PL" sz="1600" dirty="0"/>
              <a:t> in Q2 2025.</a:t>
            </a:r>
          </a:p>
          <a:p>
            <a:pPr marL="342900" indent="-342900">
              <a:buAutoNum type="arabicParenR"/>
            </a:pPr>
            <a:endParaRPr lang="pl-PL" sz="1600" dirty="0"/>
          </a:p>
          <a:p>
            <a:pPr marL="342900" indent="-342900">
              <a:buAutoNum type="arabicParenR"/>
            </a:pPr>
            <a:r>
              <a:rPr lang="pl-PL" sz="1600" dirty="0"/>
              <a:t>In Q2 2026, </a:t>
            </a:r>
            <a:r>
              <a:rPr lang="pl-PL" sz="1600" dirty="0" err="1"/>
              <a:t>there</a:t>
            </a:r>
            <a:r>
              <a:rPr lang="pl-PL" sz="1600" dirty="0"/>
              <a:t> was </a:t>
            </a:r>
            <a:r>
              <a:rPr lang="pl-PL" sz="1600" dirty="0" err="1"/>
              <a:t>an</a:t>
            </a:r>
            <a:r>
              <a:rPr lang="pl-PL" sz="1600" dirty="0"/>
              <a:t> income from </a:t>
            </a:r>
            <a:r>
              <a:rPr lang="pl-PL" sz="1600" dirty="0" err="1"/>
              <a:t>cash</a:t>
            </a:r>
            <a:r>
              <a:rPr lang="pl-PL" sz="1600" dirty="0"/>
              <a:t> </a:t>
            </a:r>
            <a:r>
              <a:rPr lang="pl-PL" sz="1600" dirty="0" err="1"/>
              <a:t>surplus</a:t>
            </a:r>
            <a:r>
              <a:rPr lang="pl-PL" sz="1600" dirty="0"/>
              <a:t> in the </a:t>
            </a:r>
            <a:r>
              <a:rPr lang="pl-PL" sz="1600" dirty="0" err="1"/>
              <a:t>amount</a:t>
            </a:r>
            <a:r>
              <a:rPr lang="pl-PL" sz="1600" dirty="0"/>
              <a:t> of PLN 0,4 M, </a:t>
            </a:r>
            <a:r>
              <a:rPr lang="pl-PL" sz="1600" dirty="0" err="1"/>
              <a:t>while</a:t>
            </a:r>
            <a:r>
              <a:rPr lang="pl-PL" sz="1600" dirty="0"/>
              <a:t> in Q2 2025 </a:t>
            </a:r>
            <a:r>
              <a:rPr lang="pl-PL" sz="1600" dirty="0" err="1"/>
              <a:t>it</a:t>
            </a:r>
            <a:r>
              <a:rPr lang="pl-PL" sz="1600" dirty="0"/>
              <a:t> </a:t>
            </a:r>
            <a:r>
              <a:rPr lang="pl-PL" sz="1600" dirty="0" err="1"/>
              <a:t>amounted</a:t>
            </a:r>
            <a:r>
              <a:rPr lang="pl-PL" sz="1600" dirty="0"/>
              <a:t> to PLN 0,6 M.</a:t>
            </a:r>
          </a:p>
          <a:p>
            <a:pPr marL="342900" indent="-342900">
              <a:buAutoNum type="arabicParenR"/>
            </a:pPr>
            <a:endParaRPr lang="pl-PL" sz="1600" dirty="0"/>
          </a:p>
          <a:p>
            <a:pPr marL="342900" indent="-342900">
              <a:buFontTx/>
              <a:buAutoNum type="arabicParenR"/>
            </a:pPr>
            <a:r>
              <a:rPr lang="pl-PL" sz="1600" dirty="0"/>
              <a:t>The exchange </a:t>
            </a:r>
            <a:r>
              <a:rPr lang="pl-PL" sz="1600" dirty="0" err="1"/>
              <a:t>rate</a:t>
            </a:r>
            <a:r>
              <a:rPr lang="pl-PL" sz="1600" dirty="0"/>
              <a:t> </a:t>
            </a:r>
            <a:r>
              <a:rPr lang="pl-PL" sz="1600" dirty="0" err="1"/>
              <a:t>differences</a:t>
            </a:r>
            <a:r>
              <a:rPr lang="pl-PL" sz="1600" dirty="0"/>
              <a:t> </a:t>
            </a:r>
            <a:r>
              <a:rPr lang="pl-PL" sz="1600" dirty="0" err="1"/>
              <a:t>generated</a:t>
            </a:r>
            <a:r>
              <a:rPr lang="pl-PL" sz="1600" dirty="0"/>
              <a:t> </a:t>
            </a:r>
            <a:r>
              <a:rPr lang="pl-PL" sz="1600" dirty="0" err="1"/>
              <a:t>an</a:t>
            </a:r>
            <a:r>
              <a:rPr lang="pl-PL" sz="1600" dirty="0"/>
              <a:t> income of PLN 0,6 M (the </a:t>
            </a:r>
            <a:r>
              <a:rPr lang="pl-PL" sz="1600" dirty="0" err="1"/>
              <a:t>result</a:t>
            </a:r>
            <a:r>
              <a:rPr lang="pl-PL" sz="1600" dirty="0"/>
              <a:t> </a:t>
            </a:r>
            <a:r>
              <a:rPr lang="pl-PL" sz="1600" dirty="0" err="1"/>
              <a:t>better</a:t>
            </a:r>
            <a:r>
              <a:rPr lang="pl-PL" sz="1600" dirty="0"/>
              <a:t> by PLN 3,1 M </a:t>
            </a:r>
            <a:r>
              <a:rPr lang="pl-PL" sz="1600" dirty="0" err="1"/>
              <a:t>compared</a:t>
            </a:r>
            <a:r>
              <a:rPr lang="pl-PL" sz="1600" dirty="0"/>
              <a:t> to Q2 2025).</a:t>
            </a:r>
          </a:p>
          <a:p>
            <a:pPr marL="342900" indent="-342900">
              <a:buFontTx/>
              <a:buAutoNum type="arabicParenR"/>
            </a:pPr>
            <a:endParaRPr lang="pl-PL" sz="1600" dirty="0"/>
          </a:p>
          <a:p>
            <a:pPr marL="342900" indent="-342900">
              <a:buFontTx/>
              <a:buAutoNum type="arabicParenR"/>
            </a:pPr>
            <a:r>
              <a:rPr lang="pl-PL" sz="1600" dirty="0"/>
              <a:t>The costs of draft </a:t>
            </a:r>
            <a:r>
              <a:rPr lang="pl-PL" sz="1600" dirty="0" err="1"/>
              <a:t>discount</a:t>
            </a:r>
            <a:r>
              <a:rPr lang="pl-PL" sz="1600" dirty="0"/>
              <a:t> and </a:t>
            </a:r>
            <a:r>
              <a:rPr lang="pl-PL" sz="1600" dirty="0" err="1"/>
              <a:t>other</a:t>
            </a:r>
            <a:r>
              <a:rPr lang="pl-PL" sz="1600" dirty="0"/>
              <a:t> </a:t>
            </a:r>
            <a:r>
              <a:rPr lang="pl-PL" sz="1600" dirty="0" err="1"/>
              <a:t>interests</a:t>
            </a:r>
            <a:r>
              <a:rPr lang="pl-PL" sz="1600" dirty="0"/>
              <a:t> </a:t>
            </a:r>
            <a:r>
              <a:rPr lang="pl-PL" sz="1600" dirty="0" err="1"/>
              <a:t>amounted</a:t>
            </a:r>
            <a:r>
              <a:rPr lang="pl-PL" sz="1600" dirty="0"/>
              <a:t> to PLN 0,3 M and </a:t>
            </a:r>
            <a:r>
              <a:rPr lang="pl-PL" sz="1600" dirty="0" err="1"/>
              <a:t>were</a:t>
            </a:r>
            <a:r>
              <a:rPr lang="pl-PL" sz="1600" dirty="0"/>
              <a:t> PLN 0,1 M </a:t>
            </a:r>
            <a:r>
              <a:rPr lang="pl-PL" sz="1600" dirty="0" err="1"/>
              <a:t>lower</a:t>
            </a:r>
            <a:r>
              <a:rPr lang="pl-PL" sz="1600" dirty="0"/>
              <a:t> </a:t>
            </a:r>
            <a:r>
              <a:rPr lang="pl-PL" sz="1600" dirty="0" err="1"/>
              <a:t>than</a:t>
            </a:r>
            <a:r>
              <a:rPr lang="pl-PL" sz="1600" dirty="0"/>
              <a:t> in Q2 2025.</a:t>
            </a:r>
          </a:p>
        </p:txBody>
      </p:sp>
    </p:spTree>
    <p:extLst>
      <p:ext uri="{BB962C8B-B14F-4D97-AF65-F5344CB8AC3E}">
        <p14:creationId xmlns:p14="http://schemas.microsoft.com/office/powerpoint/2010/main" val="33119053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90A3985-2ED9-4692-A8FA-42109218E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Net profit (PLN M)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AC8793C9-D7B7-4D04-9717-3CDBCE8117E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43010369"/>
              </p:ext>
            </p:extLst>
          </p:nvPr>
        </p:nvGraphicFramePr>
        <p:xfrm>
          <a:off x="936625" y="2873375"/>
          <a:ext cx="7991375" cy="4070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ontent Placeholder 5">
            <a:extLst>
              <a:ext uri="{FF2B5EF4-FFF2-40B4-BE49-F238E27FC236}">
                <a16:creationId xmlns:a16="http://schemas.microsoft.com/office/drawing/2014/main" id="{E97CB793-8A36-4FB6-82F1-70720C8C7D2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48304429"/>
              </p:ext>
            </p:extLst>
          </p:nvPr>
        </p:nvGraphicFramePr>
        <p:xfrm>
          <a:off x="9157668" y="3204469"/>
          <a:ext cx="8640000" cy="4934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0E55F0C7-67BE-44A9-97F9-C5F320C16EFA}"/>
              </a:ext>
            </a:extLst>
          </p:cNvPr>
          <p:cNvSpPr txBox="1"/>
          <p:nvPr/>
        </p:nvSpPr>
        <p:spPr>
          <a:xfrm>
            <a:off x="936000" y="8752976"/>
            <a:ext cx="777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/>
              <a:t>Net profit for 6M 2026 </a:t>
            </a:r>
            <a:r>
              <a:rPr lang="pl-PL" sz="1600" dirty="0" err="1"/>
              <a:t>amounted</a:t>
            </a:r>
            <a:r>
              <a:rPr lang="pl-PL" sz="1600" dirty="0"/>
              <a:t> to PLN 57,4 M and </a:t>
            </a:r>
            <a:r>
              <a:rPr lang="pl-PL" sz="1600" dirty="0" err="1"/>
              <a:t>is</a:t>
            </a:r>
            <a:r>
              <a:rPr lang="pl-PL" sz="1600" dirty="0"/>
              <a:t> </a:t>
            </a:r>
            <a:r>
              <a:rPr lang="pl-PL" sz="1600" dirty="0" err="1"/>
              <a:t>lower</a:t>
            </a:r>
            <a:r>
              <a:rPr lang="pl-PL" sz="1600" dirty="0"/>
              <a:t> by 30,4% </a:t>
            </a:r>
            <a:r>
              <a:rPr lang="pl-PL" sz="1600" dirty="0" err="1"/>
              <a:t>compared</a:t>
            </a:r>
            <a:r>
              <a:rPr lang="pl-PL" sz="1600" dirty="0"/>
              <a:t> to the same period </a:t>
            </a:r>
            <a:r>
              <a:rPr lang="pl-PL" sz="1600" dirty="0" err="1"/>
              <a:t>last</a:t>
            </a:r>
            <a:r>
              <a:rPr lang="pl-PL" sz="1600" dirty="0"/>
              <a:t> </a:t>
            </a:r>
            <a:r>
              <a:rPr lang="pl-PL" sz="1600" dirty="0" err="1"/>
              <a:t>year</a:t>
            </a:r>
            <a:r>
              <a:rPr lang="pl-PL" sz="1600" dirty="0"/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0C97CB-66CF-457B-BB61-AD2DCA5D491B}"/>
              </a:ext>
            </a:extLst>
          </p:cNvPr>
          <p:cNvSpPr txBox="1"/>
          <p:nvPr/>
        </p:nvSpPr>
        <p:spPr>
          <a:xfrm>
            <a:off x="9144000" y="8752975"/>
            <a:ext cx="777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/>
              <a:t>Net profit in Q2 2026 </a:t>
            </a:r>
            <a:r>
              <a:rPr lang="pl-PL" sz="1600" dirty="0" err="1"/>
              <a:t>amounted</a:t>
            </a:r>
            <a:r>
              <a:rPr lang="pl-PL" sz="1600" dirty="0"/>
              <a:t> to PLN 24,2 M and </a:t>
            </a:r>
            <a:r>
              <a:rPr lang="pl-PL" sz="1600" dirty="0" err="1"/>
              <a:t>is</a:t>
            </a:r>
            <a:r>
              <a:rPr lang="pl-PL" sz="1600" dirty="0"/>
              <a:t> </a:t>
            </a:r>
            <a:r>
              <a:rPr lang="pl-PL" sz="1600" dirty="0" err="1"/>
              <a:t>lower</a:t>
            </a:r>
            <a:r>
              <a:rPr lang="pl-PL" sz="1600" dirty="0"/>
              <a:t> by 38,9% </a:t>
            </a:r>
            <a:r>
              <a:rPr lang="pl-PL" sz="1600" dirty="0" err="1"/>
              <a:t>compared</a:t>
            </a:r>
            <a:r>
              <a:rPr lang="pl-PL" sz="1600" dirty="0"/>
              <a:t> to the same period </a:t>
            </a:r>
            <a:r>
              <a:rPr lang="pl-PL" sz="1600" dirty="0" err="1"/>
              <a:t>last</a:t>
            </a:r>
            <a:r>
              <a:rPr lang="pl-PL" sz="1600" dirty="0"/>
              <a:t> </a:t>
            </a:r>
            <a:r>
              <a:rPr lang="pl-PL" sz="1600" dirty="0" err="1"/>
              <a:t>year</a:t>
            </a:r>
            <a:r>
              <a:rPr lang="pl-PL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789035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1">
            <a:extLst>
              <a:ext uri="{FF2B5EF4-FFF2-40B4-BE49-F238E27FC236}">
                <a16:creationId xmlns:a16="http://schemas.microsoft.com/office/drawing/2014/main" id="{4E428E32-6B15-4860-93D8-414EB2E2254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Tytuł 2">
            <a:extLst>
              <a:ext uri="{FF2B5EF4-FFF2-40B4-BE49-F238E27FC236}">
                <a16:creationId xmlns:a16="http://schemas.microsoft.com/office/drawing/2014/main" id="{23ED37BA-386B-47C1-9419-A1411C75CAB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 err="1"/>
              <a:t>Balance</a:t>
            </a:r>
            <a:r>
              <a:rPr lang="pl-PL" dirty="0"/>
              <a:t> </a:t>
            </a:r>
            <a:r>
              <a:rPr lang="pl-PL" dirty="0" err="1"/>
              <a:t>Sheet</a:t>
            </a:r>
            <a:r>
              <a:rPr lang="pl-PL" dirty="0"/>
              <a:t> </a:t>
            </a:r>
          </a:p>
        </p:txBody>
      </p:sp>
      <p:sp>
        <p:nvSpPr>
          <p:cNvPr id="4" name="Podtytuł 3">
            <a:extLst>
              <a:ext uri="{FF2B5EF4-FFF2-40B4-BE49-F238E27FC236}">
                <a16:creationId xmlns:a16="http://schemas.microsoft.com/office/drawing/2014/main" id="{C58C28C9-07D6-446A-99C7-8556A7FD285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46E5C0FD-8560-4B79-AD23-34D4F4E4C4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6EF02-DDFB-4932-8AE9-ED9867835BB2}" type="datetime4">
              <a:rPr lang="pl-PL" smtClean="0"/>
              <a:t>22 września 2026</a:t>
            </a:fld>
            <a:endParaRPr lang="pl-PL"/>
          </a:p>
        </p:txBody>
      </p:sp>
      <p:pic>
        <p:nvPicPr>
          <p:cNvPr id="6" name="Grafika 5">
            <a:extLst>
              <a:ext uri="{FF2B5EF4-FFF2-40B4-BE49-F238E27FC236}">
                <a16:creationId xmlns:a16="http://schemas.microsoft.com/office/drawing/2014/main" id="{7A624E25-FC93-446E-9A62-213CC46D2CD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3536000" y="8599500"/>
            <a:ext cx="3940824" cy="958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9343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5F1BC89-39B4-41F5-ADD2-B1BCEBA1C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Balance</a:t>
            </a:r>
            <a:r>
              <a:rPr lang="pl-PL" dirty="0"/>
              <a:t> </a:t>
            </a:r>
            <a:r>
              <a:rPr lang="pl-PL" dirty="0" err="1"/>
              <a:t>Sheet</a:t>
            </a:r>
            <a:r>
              <a:rPr lang="pl-PL" dirty="0"/>
              <a:t> /</a:t>
            </a:r>
            <a:r>
              <a:rPr lang="pl-PL" dirty="0" err="1"/>
              <a:t>Assets</a:t>
            </a:r>
            <a:endParaRPr lang="pl-PL" dirty="0"/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B8C8ECA4-29D0-4E19-9DE3-D71F46E234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4597505"/>
              </p:ext>
            </p:extLst>
          </p:nvPr>
        </p:nvGraphicFramePr>
        <p:xfrm>
          <a:off x="3312000" y="2119500"/>
          <a:ext cx="12600000" cy="7265821"/>
        </p:xfrm>
        <a:graphic>
          <a:graphicData uri="http://schemas.openxmlformats.org/drawingml/2006/table">
            <a:tbl>
              <a:tblPr/>
              <a:tblGrid>
                <a:gridCol w="5017584">
                  <a:extLst>
                    <a:ext uri="{9D8B030D-6E8A-4147-A177-3AD203B41FA5}">
                      <a16:colId xmlns:a16="http://schemas.microsoft.com/office/drawing/2014/main" val="40068542"/>
                    </a:ext>
                  </a:extLst>
                </a:gridCol>
                <a:gridCol w="189669">
                  <a:extLst>
                    <a:ext uri="{9D8B030D-6E8A-4147-A177-3AD203B41FA5}">
                      <a16:colId xmlns:a16="http://schemas.microsoft.com/office/drawing/2014/main" val="2262533861"/>
                    </a:ext>
                  </a:extLst>
                </a:gridCol>
                <a:gridCol w="1849264">
                  <a:extLst>
                    <a:ext uri="{9D8B030D-6E8A-4147-A177-3AD203B41FA5}">
                      <a16:colId xmlns:a16="http://schemas.microsoft.com/office/drawing/2014/main" val="3142759228"/>
                    </a:ext>
                  </a:extLst>
                </a:gridCol>
                <a:gridCol w="1849264">
                  <a:extLst>
                    <a:ext uri="{9D8B030D-6E8A-4147-A177-3AD203B41FA5}">
                      <a16:colId xmlns:a16="http://schemas.microsoft.com/office/drawing/2014/main" val="2629037514"/>
                    </a:ext>
                  </a:extLst>
                </a:gridCol>
                <a:gridCol w="137941">
                  <a:extLst>
                    <a:ext uri="{9D8B030D-6E8A-4147-A177-3AD203B41FA5}">
                      <a16:colId xmlns:a16="http://schemas.microsoft.com/office/drawing/2014/main" val="3167180174"/>
                    </a:ext>
                  </a:extLst>
                </a:gridCol>
                <a:gridCol w="2512494">
                  <a:extLst>
                    <a:ext uri="{9D8B030D-6E8A-4147-A177-3AD203B41FA5}">
                      <a16:colId xmlns:a16="http://schemas.microsoft.com/office/drawing/2014/main" val="1672483290"/>
                    </a:ext>
                  </a:extLst>
                </a:gridCol>
                <a:gridCol w="1043784">
                  <a:extLst>
                    <a:ext uri="{9D8B030D-6E8A-4147-A177-3AD203B41FA5}">
                      <a16:colId xmlns:a16="http://schemas.microsoft.com/office/drawing/2014/main" val="3235547114"/>
                    </a:ext>
                  </a:extLst>
                </a:gridCol>
              </a:tblGrid>
              <a:tr h="805226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in '000 PLN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as at </a:t>
                      </a:r>
                      <a:endParaRPr lang="pl-PL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June 30, 202</a:t>
                      </a:r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</a:t>
                      </a:r>
                      <a:endParaRPr lang="pl-PL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Actual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as at             December 31, 202</a:t>
                      </a:r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Actual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June</a:t>
                      </a:r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2026 - </a:t>
                      </a:r>
                      <a:r>
                        <a:rPr lang="pl-PL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December</a:t>
                      </a:r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2025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Variances</a:t>
                      </a:r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as 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1715180"/>
                  </a:ext>
                </a:extLst>
              </a:tr>
              <a:tr h="271093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1334573"/>
                  </a:ext>
                </a:extLst>
              </a:tr>
              <a:tr h="281829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I. Fixed assets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1 056 767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1 031 525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25 242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2,4%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0715611"/>
                  </a:ext>
                </a:extLst>
              </a:tr>
              <a:tr h="28182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 Intangible assets, of which: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13 598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4 253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9 345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219,7%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3273515"/>
                  </a:ext>
                </a:extLst>
              </a:tr>
              <a:tr h="281829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- </a:t>
                      </a:r>
                      <a:r>
                        <a:rPr lang="pl-PL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goodwill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l-PL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0,0%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6196442"/>
                  </a:ext>
                </a:extLst>
              </a:tr>
              <a:tr h="281829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 </a:t>
                      </a:r>
                      <a:r>
                        <a:rPr lang="pl-PL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Tangible</a:t>
                      </a:r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pl-PL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fixed</a:t>
                      </a:r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pl-PL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assets</a:t>
                      </a:r>
                      <a:endParaRPr lang="pl-PL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1 021 128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1 003 877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17 251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1,7%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7504081"/>
                  </a:ext>
                </a:extLst>
              </a:tr>
              <a:tr h="281829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 Long-term investments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0,0%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5637505"/>
                  </a:ext>
                </a:extLst>
              </a:tr>
              <a:tr h="281829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3.1. Long-term </a:t>
                      </a:r>
                      <a:r>
                        <a:rPr lang="pl-PL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financial</a:t>
                      </a:r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pl-PL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assets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0,0%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8627981"/>
                  </a:ext>
                </a:extLst>
              </a:tr>
              <a:tr h="281829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a) in other companies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0,0%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7521987"/>
                  </a:ext>
                </a:extLst>
              </a:tr>
              <a:tr h="281829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4. Long-term deferred assets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21 940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23 294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- 1 354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-5,8%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4619001"/>
                  </a:ext>
                </a:extLst>
              </a:tr>
              <a:tr h="281829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4.1. Deferred income tax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21 940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23 294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- 1 354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-5,8%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7547588"/>
                  </a:ext>
                </a:extLst>
              </a:tr>
              <a:tr h="281829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4.2. Other deferred assets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0,0%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2861463"/>
                  </a:ext>
                </a:extLst>
              </a:tr>
              <a:tr h="281829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II. Current assets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1 463 585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1 285 276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178 309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13,9%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791376"/>
                  </a:ext>
                </a:extLst>
              </a:tr>
              <a:tr h="281829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 Inventories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177 300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164 450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12 850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7,8%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6760408"/>
                  </a:ext>
                </a:extLst>
              </a:tr>
              <a:tr h="281829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 Current receivables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594 758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482 861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111 897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23,2%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7963770"/>
                  </a:ext>
                </a:extLst>
              </a:tr>
              <a:tr h="281829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2.1. From related companies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555 811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479 745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76 066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15,9%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3854894"/>
                  </a:ext>
                </a:extLst>
              </a:tr>
              <a:tr h="281829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2.2. From other companies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38 947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3 116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35 831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1149,9%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4280265"/>
                  </a:ext>
                </a:extLst>
              </a:tr>
              <a:tr h="281829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 Short-term investments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682 171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633 655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48 516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7,7%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5963497"/>
                  </a:ext>
                </a:extLst>
              </a:tr>
              <a:tr h="281829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3.1. Short-term financial assets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682 171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633 655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48 516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7,7%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9093182"/>
                  </a:ext>
                </a:extLst>
              </a:tr>
              <a:tr h="281829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a) in related companies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572 030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587 147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- 15 117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-2,6%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1859669"/>
                  </a:ext>
                </a:extLst>
              </a:tr>
              <a:tr h="281829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b) in other companies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0,0%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4894812"/>
                  </a:ext>
                </a:extLst>
              </a:tr>
              <a:tr h="28182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c) cash and cash equivalents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110 141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46 508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63 633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136,8%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360905"/>
                  </a:ext>
                </a:extLst>
              </a:tr>
              <a:tr h="281829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4. Short-term deferred assets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9 356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4 310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5 046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117,1%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9062534"/>
                  </a:ext>
                </a:extLst>
              </a:tr>
              <a:tr h="271093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Total Assets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2 520 352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2 316 801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203 551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8,8%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17261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60567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5F1BC89-39B4-41F5-ADD2-B1BCEBA1C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Balance</a:t>
            </a:r>
            <a:r>
              <a:rPr lang="pl-PL" dirty="0"/>
              <a:t> </a:t>
            </a:r>
            <a:r>
              <a:rPr lang="pl-PL" dirty="0" err="1"/>
              <a:t>Sheet</a:t>
            </a:r>
            <a:r>
              <a:rPr lang="pl-PL" dirty="0"/>
              <a:t>/</a:t>
            </a:r>
            <a:r>
              <a:rPr lang="pl-PL" dirty="0" err="1"/>
              <a:t>Shareholders</a:t>
            </a:r>
            <a:r>
              <a:rPr lang="pl-PL" dirty="0"/>
              <a:t>' Equity and </a:t>
            </a:r>
            <a:r>
              <a:rPr lang="pl-PL" dirty="0" err="1"/>
              <a:t>Liabilities</a:t>
            </a:r>
            <a:endParaRPr lang="pl-PL" dirty="0"/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FCF68FC5-73FD-EB58-38D3-8361220F11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9522055"/>
              </p:ext>
            </p:extLst>
          </p:nvPr>
        </p:nvGraphicFramePr>
        <p:xfrm>
          <a:off x="2736001" y="2119501"/>
          <a:ext cx="13103999" cy="7415993"/>
        </p:xfrm>
        <a:graphic>
          <a:graphicData uri="http://schemas.openxmlformats.org/drawingml/2006/table">
            <a:tbl>
              <a:tblPr/>
              <a:tblGrid>
                <a:gridCol w="5218287">
                  <a:extLst>
                    <a:ext uri="{9D8B030D-6E8A-4147-A177-3AD203B41FA5}">
                      <a16:colId xmlns:a16="http://schemas.microsoft.com/office/drawing/2014/main" val="4225508456"/>
                    </a:ext>
                  </a:extLst>
                </a:gridCol>
                <a:gridCol w="197256">
                  <a:extLst>
                    <a:ext uri="{9D8B030D-6E8A-4147-A177-3AD203B41FA5}">
                      <a16:colId xmlns:a16="http://schemas.microsoft.com/office/drawing/2014/main" val="1022629930"/>
                    </a:ext>
                  </a:extLst>
                </a:gridCol>
                <a:gridCol w="1923234">
                  <a:extLst>
                    <a:ext uri="{9D8B030D-6E8A-4147-A177-3AD203B41FA5}">
                      <a16:colId xmlns:a16="http://schemas.microsoft.com/office/drawing/2014/main" val="1008493664"/>
                    </a:ext>
                  </a:extLst>
                </a:gridCol>
                <a:gridCol w="1923234">
                  <a:extLst>
                    <a:ext uri="{9D8B030D-6E8A-4147-A177-3AD203B41FA5}">
                      <a16:colId xmlns:a16="http://schemas.microsoft.com/office/drawing/2014/main" val="4426697"/>
                    </a:ext>
                  </a:extLst>
                </a:gridCol>
                <a:gridCol w="143459">
                  <a:extLst>
                    <a:ext uri="{9D8B030D-6E8A-4147-A177-3AD203B41FA5}">
                      <a16:colId xmlns:a16="http://schemas.microsoft.com/office/drawing/2014/main" val="3881337641"/>
                    </a:ext>
                  </a:extLst>
                </a:gridCol>
                <a:gridCol w="2618529">
                  <a:extLst>
                    <a:ext uri="{9D8B030D-6E8A-4147-A177-3AD203B41FA5}">
                      <a16:colId xmlns:a16="http://schemas.microsoft.com/office/drawing/2014/main" val="1506957951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val="841342648"/>
                    </a:ext>
                  </a:extLst>
                </a:gridCol>
              </a:tblGrid>
              <a:tr h="70876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in '000 PLN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as at </a:t>
                      </a:r>
                      <a:endParaRPr lang="pl-PL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June 30, 202</a:t>
                      </a:r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</a:t>
                      </a:r>
                      <a:endParaRPr lang="pl-PL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Actual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as at             December 31, 202</a:t>
                      </a:r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Actual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June</a:t>
                      </a:r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2026 - </a:t>
                      </a:r>
                      <a:r>
                        <a:rPr lang="pl-PL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December</a:t>
                      </a:r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2025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Variances</a:t>
                      </a:r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as 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5438569"/>
                  </a:ext>
                </a:extLst>
              </a:tr>
              <a:tr h="248066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I. </a:t>
                      </a:r>
                      <a:r>
                        <a:rPr lang="pl-PL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Shareholders</a:t>
                      </a:r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' Equity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1 397 365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1 433 637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- 36 272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-2,5%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4428502"/>
                  </a:ext>
                </a:extLst>
              </a:tr>
              <a:tr h="238616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 Share capital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110 422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110 422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0,0%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1065971"/>
                  </a:ext>
                </a:extLst>
              </a:tr>
              <a:tr h="248066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 Reserve capital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329 480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328 615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0,3%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1859386"/>
                  </a:ext>
                </a:extLst>
              </a:tr>
              <a:tr h="248066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 Revaluation capital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63 079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63 944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- 865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-1,4%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3736261"/>
                  </a:ext>
                </a:extLst>
              </a:tr>
              <a:tr h="248066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4. Other reserve capitals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836 935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805 672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31 263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3,9%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6894879"/>
                  </a:ext>
                </a:extLst>
              </a:tr>
              <a:tr h="24806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5. Prior years' profit (loss)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0,0%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6181803"/>
                  </a:ext>
                </a:extLst>
              </a:tr>
              <a:tr h="248066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6. Net profit (loss)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57 449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124 984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- 67 535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-54,0%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4908428"/>
                  </a:ext>
                </a:extLst>
              </a:tr>
              <a:tr h="23861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II. Liabilities and reserves for liabilities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1 122 987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883 164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239 823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27,2%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125171"/>
                  </a:ext>
                </a:extLst>
              </a:tr>
              <a:tr h="248066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 Reserves for liabilities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133 339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148 303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- 14 964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-10,1%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7120708"/>
                  </a:ext>
                </a:extLst>
              </a:tr>
              <a:tr h="24806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1.1. Reserve for deferred income tax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87 311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90 095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- 2 784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-3,1%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592626"/>
                  </a:ext>
                </a:extLst>
              </a:tr>
              <a:tr h="29531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1.2. Provisions for pensions and similar benefits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45 287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57 872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- 12 585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-21,7%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5049331"/>
                  </a:ext>
                </a:extLst>
              </a:tr>
              <a:tr h="248066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a) long-term provisions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7 896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7 957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- 61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-0,8%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528498"/>
                  </a:ext>
                </a:extLst>
              </a:tr>
              <a:tr h="248066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b) short-term provisions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37 391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49 915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- 12 524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-25,1%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1909214"/>
                  </a:ext>
                </a:extLst>
              </a:tr>
              <a:tr h="248066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1.3. Other provisions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336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120,5%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5706835"/>
                  </a:ext>
                </a:extLst>
              </a:tr>
              <a:tr h="248066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a) long-term provisions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3716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1</a:t>
                      </a:r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0,</a:t>
                      </a:r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3644337"/>
                  </a:ext>
                </a:extLst>
              </a:tr>
              <a:tr h="248066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b) short-term provisions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277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336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- 59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-17,6%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0470775"/>
                  </a:ext>
                </a:extLst>
              </a:tr>
              <a:tr h="248066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 Long-term liabilities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6 259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6 352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- 93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-1,5%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5455830"/>
                  </a:ext>
                </a:extLst>
              </a:tr>
              <a:tr h="248066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2.1. To other companies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6 259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6 352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- 93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-1,5%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4071474"/>
                  </a:ext>
                </a:extLst>
              </a:tr>
              <a:tr h="248066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 Current liabilities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983 389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728 509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254 880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35,0%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3352219"/>
                  </a:ext>
                </a:extLst>
              </a:tr>
              <a:tr h="248066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3.1. To related companies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272 459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128 565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143 894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111,9%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8453564"/>
                  </a:ext>
                </a:extLst>
              </a:tr>
              <a:tr h="248066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3.2. To other companies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704 602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598 394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106 208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17,7%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5439384"/>
                  </a:ext>
                </a:extLst>
              </a:tr>
              <a:tr h="248066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3.3. Special funds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6 328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1 550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4 778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308,3%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1916297"/>
                  </a:ext>
                </a:extLst>
              </a:tr>
              <a:tr h="23861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Total Shareholders' Equity and Liabilities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2 520 352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2 316 801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203 551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8,8%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1074093"/>
                  </a:ext>
                </a:extLst>
              </a:tr>
              <a:tr h="238616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6651606"/>
                  </a:ext>
                </a:extLst>
              </a:tr>
              <a:tr h="248066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Book value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1 397 365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1 433 637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- 36 272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-2,5%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8411899"/>
                  </a:ext>
                </a:extLst>
              </a:tr>
              <a:tr h="248066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Number of shares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13 802 750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13 802 750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0,0%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7599821"/>
                  </a:ext>
                </a:extLst>
              </a:tr>
              <a:tr h="24806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Book value per share (in PLN) - basic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101,24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103,87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- 2,63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-2,5%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15086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60633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1">
            <a:extLst>
              <a:ext uri="{FF2B5EF4-FFF2-40B4-BE49-F238E27FC236}">
                <a16:creationId xmlns:a16="http://schemas.microsoft.com/office/drawing/2014/main" id="{4E428E32-6B15-4860-93D8-414EB2E2254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Tytuł 2">
            <a:extLst>
              <a:ext uri="{FF2B5EF4-FFF2-40B4-BE49-F238E27FC236}">
                <a16:creationId xmlns:a16="http://schemas.microsoft.com/office/drawing/2014/main" id="{23ED37BA-386B-47C1-9419-A1411C75CAB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Cash Flow</a:t>
            </a:r>
          </a:p>
        </p:txBody>
      </p:sp>
      <p:sp>
        <p:nvSpPr>
          <p:cNvPr id="4" name="Podtytuł 3">
            <a:extLst>
              <a:ext uri="{FF2B5EF4-FFF2-40B4-BE49-F238E27FC236}">
                <a16:creationId xmlns:a16="http://schemas.microsoft.com/office/drawing/2014/main" id="{C58C28C9-07D6-446A-99C7-8556A7FD285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46E5C0FD-8560-4B79-AD23-34D4F4E4C4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6EF02-DDFB-4932-8AE9-ED9867835BB2}" type="datetime4">
              <a:rPr lang="pl-PL" smtClean="0"/>
              <a:t>22 września 2026</a:t>
            </a:fld>
            <a:endParaRPr lang="pl-PL"/>
          </a:p>
        </p:txBody>
      </p:sp>
      <p:pic>
        <p:nvPicPr>
          <p:cNvPr id="6" name="Grafika 5">
            <a:extLst>
              <a:ext uri="{FF2B5EF4-FFF2-40B4-BE49-F238E27FC236}">
                <a16:creationId xmlns:a16="http://schemas.microsoft.com/office/drawing/2014/main" id="{7A624E25-FC93-446E-9A62-213CC46D2CD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3536000" y="8599500"/>
            <a:ext cx="3940824" cy="958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5611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5F1BC89-39B4-41F5-ADD2-B1BCEBA1C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Cash flow 1H 2026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285E795F-781C-4C0C-A608-8A496C74DE81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53128168"/>
              </p:ext>
            </p:extLst>
          </p:nvPr>
        </p:nvGraphicFramePr>
        <p:xfrm>
          <a:off x="11232000" y="2119501"/>
          <a:ext cx="5814562" cy="6151711"/>
        </p:xfrm>
        <a:graphic>
          <a:graphicData uri="http://schemas.openxmlformats.org/drawingml/2006/table">
            <a:tbl>
              <a:tblPr/>
              <a:tblGrid>
                <a:gridCol w="3941012">
                  <a:extLst>
                    <a:ext uri="{9D8B030D-6E8A-4147-A177-3AD203B41FA5}">
                      <a16:colId xmlns:a16="http://schemas.microsoft.com/office/drawing/2014/main" val="2473165245"/>
                    </a:ext>
                  </a:extLst>
                </a:gridCol>
                <a:gridCol w="44450">
                  <a:extLst>
                    <a:ext uri="{9D8B030D-6E8A-4147-A177-3AD203B41FA5}">
                      <a16:colId xmlns:a16="http://schemas.microsoft.com/office/drawing/2014/main" val="276359704"/>
                    </a:ext>
                  </a:extLst>
                </a:gridCol>
                <a:gridCol w="1181100">
                  <a:extLst>
                    <a:ext uri="{9D8B030D-6E8A-4147-A177-3AD203B41FA5}">
                      <a16:colId xmlns:a16="http://schemas.microsoft.com/office/drawing/2014/main" val="4189729813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3210336686"/>
                    </a:ext>
                  </a:extLst>
                </a:gridCol>
              </a:tblGrid>
              <a:tr h="249094">
                <a:tc>
                  <a:txBody>
                    <a:bodyPr/>
                    <a:lstStyle/>
                    <a:p>
                      <a:pPr algn="l" fontAlgn="ctr"/>
                      <a:r>
                        <a:rPr lang="pl-PL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Operating activity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9655428"/>
                  </a:ext>
                </a:extLst>
              </a:tr>
              <a:tr h="249094">
                <a:tc>
                  <a:txBody>
                    <a:bodyPr/>
                    <a:lstStyle/>
                    <a:p>
                      <a:pPr marL="0" algn="l" defTabSz="1371600" rtl="0" eaLnBrk="1" fontAlgn="ctr" latinLnBrk="0" hangingPunct="1"/>
                      <a:r>
                        <a:rPr lang="pl-PL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- net income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1371600" rtl="0" eaLnBrk="1" fontAlgn="ctr" latinLnBrk="0" hangingPunct="1"/>
                      <a:endParaRPr lang="pl-PL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371600" rtl="0" eaLnBrk="1" fontAlgn="ctr" latinLnBrk="0" hangingPunct="1"/>
                      <a:r>
                        <a:rPr lang="pl-PL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+PLN 57,4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371600" rtl="0" eaLnBrk="1" fontAlgn="ctr" latinLnBrk="0" hangingPunct="1"/>
                      <a:r>
                        <a:rPr lang="pl-PL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2416895"/>
                  </a:ext>
                </a:extLst>
              </a:tr>
              <a:tr h="249094">
                <a:tc>
                  <a:txBody>
                    <a:bodyPr/>
                    <a:lstStyle/>
                    <a:p>
                      <a:pPr algn="l" fontAlgn="ctr"/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- </a:t>
                      </a:r>
                      <a:r>
                        <a:rPr lang="pl-PL" altLang="pl-PL" sz="1600" dirty="0">
                          <a:solidFill>
                            <a:srgbClr val="000000"/>
                          </a:solidFill>
                          <a:latin typeface="+mn-lt"/>
                        </a:rPr>
                        <a:t>working capital</a:t>
                      </a:r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+PLN 43,7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483760"/>
                  </a:ext>
                </a:extLst>
              </a:tr>
              <a:tr h="249094">
                <a:tc>
                  <a:txBody>
                    <a:bodyPr/>
                    <a:lstStyle/>
                    <a:p>
                      <a:pPr algn="l" fontAlgn="ctr"/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- amortization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+PLN 58,6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6969342"/>
                  </a:ext>
                </a:extLst>
              </a:tr>
              <a:tr h="249094">
                <a:tc>
                  <a:txBody>
                    <a:bodyPr/>
                    <a:lstStyle/>
                    <a:p>
                      <a:pPr algn="l" fontAlgn="ctr"/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- </a:t>
                      </a:r>
                      <a:r>
                        <a:rPr lang="pl-PL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change</a:t>
                      </a:r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in </a:t>
                      </a:r>
                      <a:r>
                        <a:rPr lang="pl-PL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reserves</a:t>
                      </a:r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-PLN 15,0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0015694"/>
                  </a:ext>
                </a:extLst>
              </a:tr>
              <a:tr h="249094">
                <a:tc>
                  <a:txBody>
                    <a:bodyPr/>
                    <a:lstStyle/>
                    <a:p>
                      <a:pPr algn="l" fontAlgn="ctr"/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- </a:t>
                      </a:r>
                      <a:r>
                        <a:rPr lang="pl-PL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change</a:t>
                      </a:r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in </a:t>
                      </a:r>
                      <a:r>
                        <a:rPr lang="pl-PL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accruals</a:t>
                      </a:r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l-PL" sz="16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-PLN 3,7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6358852"/>
                  </a:ext>
                </a:extLst>
              </a:tr>
              <a:tr h="249094">
                <a:tc>
                  <a:txBody>
                    <a:bodyPr/>
                    <a:lstStyle/>
                    <a:p>
                      <a:pPr algn="l" fontAlgn="ctr"/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- interest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l-PL" sz="16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-PLN 11,5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574212"/>
                  </a:ext>
                </a:extLst>
              </a:tr>
              <a:tr h="249094">
                <a:tc>
                  <a:txBody>
                    <a:bodyPr/>
                    <a:lstStyle/>
                    <a:p>
                      <a:pPr algn="l" fontAlgn="ctr"/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- </a:t>
                      </a:r>
                      <a:r>
                        <a:rPr lang="pl-PL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other</a:t>
                      </a:r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l-PL" sz="16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+PLN 0,3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0241121"/>
                  </a:ext>
                </a:extLst>
              </a:tr>
              <a:tr h="249094">
                <a:tc>
                  <a:txBody>
                    <a:bodyPr/>
                    <a:lstStyle/>
                    <a:p>
                      <a:pPr algn="l" fontAlgn="ctr"/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8159638"/>
                  </a:ext>
                </a:extLst>
              </a:tr>
              <a:tr h="351748">
                <a:tc>
                  <a:txBody>
                    <a:bodyPr/>
                    <a:lstStyle/>
                    <a:p>
                      <a:pPr algn="l" fontAlgn="ctr"/>
                      <a:r>
                        <a:rPr lang="pl-PL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Financial activity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l-PL" sz="16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2411967"/>
                  </a:ext>
                </a:extLst>
              </a:tr>
              <a:tr h="249094">
                <a:tc>
                  <a:txBody>
                    <a:bodyPr/>
                    <a:lstStyle/>
                    <a:p>
                      <a:pPr algn="l" fontAlgn="ctr"/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- </a:t>
                      </a:r>
                      <a:r>
                        <a:rPr lang="pl-PL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interests</a:t>
                      </a:r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pl-PL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paid</a:t>
                      </a:r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-PLN 0,1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4124965"/>
                  </a:ext>
                </a:extLst>
              </a:tr>
              <a:tr h="249094">
                <a:tc>
                  <a:txBody>
                    <a:bodyPr/>
                    <a:lstStyle/>
                    <a:p>
                      <a:pPr algn="l" fontAlgn="ctr"/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- </a:t>
                      </a:r>
                      <a:r>
                        <a:rPr lang="pl-PL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interests</a:t>
                      </a:r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pl-PL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received</a:t>
                      </a:r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l-PL" sz="16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+PLN 0,0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0110994"/>
                  </a:ext>
                </a:extLst>
              </a:tr>
              <a:tr h="249094">
                <a:tc>
                  <a:txBody>
                    <a:bodyPr/>
                    <a:lstStyle/>
                    <a:p>
                      <a:pPr algn="l" fontAlgn="ctr"/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- </a:t>
                      </a:r>
                      <a:r>
                        <a:rPr lang="pl-PL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repayment</a:t>
                      </a:r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of leasing </a:t>
                      </a:r>
                      <a:r>
                        <a:rPr lang="pl-PL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obligations</a:t>
                      </a:r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l-PL" sz="16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-PLN 2,4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9533214"/>
                  </a:ext>
                </a:extLst>
              </a:tr>
              <a:tr h="249094">
                <a:tc>
                  <a:txBody>
                    <a:bodyPr/>
                    <a:lstStyle/>
                    <a:p>
                      <a:pPr algn="l" fontAlgn="ctr"/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l-PL" sz="16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8812774"/>
                  </a:ext>
                </a:extLst>
              </a:tr>
              <a:tr h="252839">
                <a:tc>
                  <a:txBody>
                    <a:bodyPr/>
                    <a:lstStyle/>
                    <a:p>
                      <a:pPr algn="l" fontAlgn="ctr"/>
                      <a:r>
                        <a:rPr lang="pl-PL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Investment activity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l-PL" sz="16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7750197"/>
                  </a:ext>
                </a:extLst>
              </a:tr>
              <a:tr h="249094">
                <a:tc>
                  <a:txBody>
                    <a:bodyPr/>
                    <a:lstStyle/>
                    <a:p>
                      <a:pPr algn="l" fontAlgn="ctr"/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- CAPEX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l-PL" sz="16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-PLN 77,1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2648177"/>
                  </a:ext>
                </a:extLst>
              </a:tr>
              <a:tr h="249094">
                <a:tc>
                  <a:txBody>
                    <a:bodyPr/>
                    <a:lstStyle/>
                    <a:p>
                      <a:pPr algn="l" fontAlgn="ctr"/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- 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</a:t>
                      </a:r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qusition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of CO2 emission rights</a:t>
                      </a:r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l-PL" sz="16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-PLN 9,4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196101"/>
                  </a:ext>
                </a:extLst>
              </a:tr>
              <a:tr h="249094">
                <a:tc>
                  <a:txBody>
                    <a:bodyPr/>
                    <a:lstStyle/>
                    <a:p>
                      <a:pPr algn="l" fontAlgn="ctr"/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- interest </a:t>
                      </a:r>
                      <a:r>
                        <a:rPr lang="pl-PL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received</a:t>
                      </a:r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l-PL" sz="16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+PLN 11,6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9127497"/>
                  </a:ext>
                </a:extLst>
              </a:tr>
              <a:tr h="249094">
                <a:tc>
                  <a:txBody>
                    <a:bodyPr/>
                    <a:lstStyle/>
                    <a:p>
                      <a:pPr algn="l" fontAlgn="ctr"/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- </a:t>
                      </a:r>
                      <a:r>
                        <a:rPr lang="pl-PL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decrease</a:t>
                      </a:r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in investment obligations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l-PL" sz="16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-PLN 7,0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29318238"/>
                  </a:ext>
                </a:extLst>
              </a:tr>
              <a:tr h="249094">
                <a:tc>
                  <a:txBody>
                    <a:bodyPr/>
                    <a:lstStyle/>
                    <a:p>
                      <a:pPr algn="l" fontAlgn="ctr"/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- sale of </a:t>
                      </a:r>
                      <a:r>
                        <a:rPr lang="pl-PL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assets</a:t>
                      </a:r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+PLN 3,0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2529736"/>
                  </a:ext>
                </a:extLst>
              </a:tr>
              <a:tr h="488823">
                <a:tc>
                  <a:txBody>
                    <a:bodyPr/>
                    <a:lstStyle/>
                    <a:p>
                      <a:pPr algn="l" fontAlgn="ctr"/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- 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receipts from repayment of</a:t>
                      </a:r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loan </a:t>
                      </a:r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from GDY LUX </a:t>
                      </a:r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+PLN 40,0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4376204"/>
                  </a:ext>
                </a:extLst>
              </a:tr>
              <a:tr h="488823">
                <a:tc>
                  <a:txBody>
                    <a:bodyPr/>
                    <a:lstStyle/>
                    <a:p>
                      <a:pPr algn="l" fontAlgn="ctr"/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- </a:t>
                      </a:r>
                      <a:r>
                        <a:rPr lang="pl-PL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loan</a:t>
                      </a:r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pl-PL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granted</a:t>
                      </a:r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to GY Lux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 PLN 25,0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146936"/>
                  </a:ext>
                </a:extLst>
              </a:tr>
            </a:tbl>
          </a:graphicData>
        </a:graphic>
      </p:graphicFrame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A497109A-0055-4D61-9532-DD423F24E9A4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832769593"/>
              </p:ext>
            </p:extLst>
          </p:nvPr>
        </p:nvGraphicFramePr>
        <p:xfrm>
          <a:off x="1368000" y="2695500"/>
          <a:ext cx="9642875" cy="633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30396898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debica">
      <a:dk1>
        <a:sysClr val="windowText" lastClr="000000"/>
      </a:dk1>
      <a:lt1>
        <a:srgbClr val="FFFFFF"/>
      </a:lt1>
      <a:dk2>
        <a:srgbClr val="000000"/>
      </a:dk2>
      <a:lt2>
        <a:srgbClr val="F5F5F5"/>
      </a:lt2>
      <a:accent1>
        <a:srgbClr val="FFD200"/>
      </a:accent1>
      <a:accent2>
        <a:srgbClr val="E66E25"/>
      </a:accent2>
      <a:accent3>
        <a:srgbClr val="A5A5A5"/>
      </a:accent3>
      <a:accent4>
        <a:srgbClr val="0C4270"/>
      </a:accent4>
      <a:accent5>
        <a:srgbClr val="7F7F7F"/>
      </a:accent5>
      <a:accent6>
        <a:srgbClr val="AEABAB"/>
      </a:accent6>
      <a:hlink>
        <a:srgbClr val="000000"/>
      </a:hlink>
      <a:folHlink>
        <a:srgbClr val="000000"/>
      </a:folHlink>
    </a:clrScheme>
    <a:fontScheme name="Debica">
      <a:majorFont>
        <a:latin typeface="Impact"/>
        <a:ea typeface=""/>
        <a:cs typeface=""/>
      </a:majorFont>
      <a:minorFont>
        <a:latin typeface="Century Gothic"/>
        <a:ea typeface=""/>
        <a:cs typeface="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4363</TotalTime>
  <Words>2137</Words>
  <Application>Microsoft Office PowerPoint</Application>
  <PresentationFormat>Custom</PresentationFormat>
  <Paragraphs>631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Century Gothic</vt:lpstr>
      <vt:lpstr>Calibri</vt:lpstr>
      <vt:lpstr>Arial</vt:lpstr>
      <vt:lpstr>Impact</vt:lpstr>
      <vt:lpstr>Wingdings</vt:lpstr>
      <vt:lpstr>Motyw pakietu Office</vt:lpstr>
      <vt:lpstr>Financial performance  of the Company</vt:lpstr>
      <vt:lpstr>Profit and Loss Account</vt:lpstr>
      <vt:lpstr>Breakdown of sales revenues (PLN M) </vt:lpstr>
      <vt:lpstr>Sales to non-related entities (PLN M)</vt:lpstr>
      <vt:lpstr>Sales to related entities (PLN M)</vt:lpstr>
      <vt:lpstr>Gross margin (PLN M)</vt:lpstr>
      <vt:lpstr>Cost of sales and general management (PLN M)</vt:lpstr>
      <vt:lpstr>Other operating activity result (PLN M)</vt:lpstr>
      <vt:lpstr>Operating profit (PLN M)</vt:lpstr>
      <vt:lpstr>Financial activity result (PLN M)</vt:lpstr>
      <vt:lpstr>Net profit (PLN M)</vt:lpstr>
      <vt:lpstr>Balance Sheet </vt:lpstr>
      <vt:lpstr>Balance Sheet /Assets</vt:lpstr>
      <vt:lpstr>Balance Sheet/Shareholders' Equity and Liabilities</vt:lpstr>
      <vt:lpstr>Cash Flow</vt:lpstr>
      <vt:lpstr>Cash flow 1H 2026</vt:lpstr>
    </vt:vector>
  </TitlesOfParts>
  <Manager/>
  <Company>DOROBISZ.eu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subject/>
  <dc:creator>Marek Dorobisz</dc:creator>
  <cp:keywords/>
  <dc:description/>
  <cp:lastModifiedBy>Katarzyna Piotrowska</cp:lastModifiedBy>
  <cp:revision>182</cp:revision>
  <cp:lastPrinted>2025-09-16T05:58:31Z</cp:lastPrinted>
  <dcterms:created xsi:type="dcterms:W3CDTF">2019-12-02T18:57:11Z</dcterms:created>
  <dcterms:modified xsi:type="dcterms:W3CDTF">2026-09-22T12:20:17Z</dcterms:modified>
  <cp:category/>
</cp:coreProperties>
</file>